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Noto Sans" charset="1" panose="020B0502040504020204"/>
      <p:regular r:id="rId12"/>
    </p:embeddedFont>
    <p:embeddedFont>
      <p:font typeface="Noto Sans Bold" charset="1" panose="020B0802040504020204"/>
      <p:regular r:id="rId13"/>
    </p:embeddedFont>
    <p:embeddedFont>
      <p:font typeface="Noto Sans Italics" charset="1" panose="020B0502040504090204"/>
      <p:regular r:id="rId14"/>
    </p:embeddedFont>
    <p:embeddedFont>
      <p:font typeface="Noto Sans Bold Italics" charset="1" panose="020B0802040504090204"/>
      <p:regular r:id="rId15"/>
    </p:embeddedFont>
    <p:embeddedFont>
      <p:font typeface="Montserrat 1" charset="1" panose="00000500000000000000"/>
      <p:regular r:id="rId16"/>
    </p:embeddedFont>
    <p:embeddedFont>
      <p:font typeface="Montserrat 1 Bold" charset="1" panose="00000600000000000000"/>
      <p:regular r:id="rId17"/>
    </p:embeddedFont>
    <p:embeddedFont>
      <p:font typeface="Montserrat 1 Italics" charset="1" panose="00000500000000000000"/>
      <p:regular r:id="rId18"/>
    </p:embeddedFont>
    <p:embeddedFont>
      <p:font typeface="Montserrat 1 Bold Italics" charset="1" panose="00000600000000000000"/>
      <p:regular r:id="rId19"/>
    </p:embeddedFont>
    <p:embeddedFont>
      <p:font typeface="站酷快乐体" charset="1" panose="02010600030101010101"/>
      <p:regular r:id="rId20"/>
    </p:embeddedFont>
    <p:embeddedFont>
      <p:font typeface="站酷小薇LOGO体" charset="1" panose="02010600010101010101"/>
      <p:regular r:id="rId21"/>
    </p:embeddedFont>
    <p:embeddedFont>
      <p:font typeface="Montserrat 2" charset="1" panose="00000500000000000000"/>
      <p:regular r:id="rId22"/>
    </p:embeddedFont>
    <p:embeddedFont>
      <p:font typeface="Montserrat 2 Bold" charset="1" panose="00000800000000000000"/>
      <p:regular r:id="rId23"/>
    </p:embeddedFont>
    <p:embeddedFont>
      <p:font typeface="Montserrat 2 Italics" charset="1" panose="00000500000000000000"/>
      <p:regular r:id="rId24"/>
    </p:embeddedFont>
    <p:embeddedFont>
      <p:font typeface="Montserrat 2 Bold Italics" charset="1" panose="00000800000000000000"/>
      <p:regular r:id="rId25"/>
    </p:embeddedFont>
    <p:embeddedFont>
      <p:font typeface="Montserrat 2 Thin" charset="1" panose="00000300000000000000"/>
      <p:regular r:id="rId26"/>
    </p:embeddedFont>
    <p:embeddedFont>
      <p:font typeface="Montserrat 2 Thin Italics" charset="1" panose="00000300000000000000"/>
      <p:regular r:id="rId27"/>
    </p:embeddedFont>
    <p:embeddedFont>
      <p:font typeface="Montserrat 2 Extra-Light" charset="1" panose="00000300000000000000"/>
      <p:regular r:id="rId28"/>
    </p:embeddedFont>
    <p:embeddedFont>
      <p:font typeface="Montserrat 2 Extra-Light Italics" charset="1" panose="00000300000000000000"/>
      <p:regular r:id="rId29"/>
    </p:embeddedFont>
    <p:embeddedFont>
      <p:font typeface="Montserrat 2 Light" charset="1" panose="00000400000000000000"/>
      <p:regular r:id="rId30"/>
    </p:embeddedFont>
    <p:embeddedFont>
      <p:font typeface="Montserrat 2 Light Italics" charset="1" panose="00000400000000000000"/>
      <p:regular r:id="rId31"/>
    </p:embeddedFont>
    <p:embeddedFont>
      <p:font typeface="Montserrat 2 Medium" charset="1" panose="00000600000000000000"/>
      <p:regular r:id="rId32"/>
    </p:embeddedFont>
    <p:embeddedFont>
      <p:font typeface="Montserrat 2 Medium Italics" charset="1" panose="00000600000000000000"/>
      <p:regular r:id="rId33"/>
    </p:embeddedFont>
    <p:embeddedFont>
      <p:font typeface="Montserrat 2 Semi-Bold" charset="1" panose="00000700000000000000"/>
      <p:regular r:id="rId34"/>
    </p:embeddedFont>
    <p:embeddedFont>
      <p:font typeface="Montserrat 2 Semi-Bold Italics" charset="1" panose="00000700000000000000"/>
      <p:regular r:id="rId35"/>
    </p:embeddedFont>
    <p:embeddedFont>
      <p:font typeface="Montserrat 2 Ultra-Bold" charset="1" panose="00000900000000000000"/>
      <p:regular r:id="rId36"/>
    </p:embeddedFont>
    <p:embeddedFont>
      <p:font typeface="Montserrat 2 Ultra-Bold Italics" charset="1" panose="00000900000000000000"/>
      <p:regular r:id="rId37"/>
    </p:embeddedFont>
    <p:embeddedFont>
      <p:font typeface="Montserrat 2 Heavy" charset="1" panose="00000A00000000000000"/>
      <p:regular r:id="rId38"/>
    </p:embeddedFont>
    <p:embeddedFont>
      <p:font typeface="Montserrat 2 Heavy Italics" charset="1" panose="00000A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54" Target="slides/slide15.xml" Type="http://schemas.openxmlformats.org/officeDocument/2006/relationships/slide"/><Relationship Id="rId55" Target="slides/slide1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52.png" Type="http://schemas.openxmlformats.org/officeDocument/2006/relationships/image"/><Relationship Id="rId15" Target="../media/image53.png" Type="http://schemas.openxmlformats.org/officeDocument/2006/relationships/image"/><Relationship Id="rId16" Target="../media/image54.sv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55.png" Type="http://schemas.openxmlformats.org/officeDocument/2006/relationships/image"/><Relationship Id="rId15" Target="../media/image56.png" Type="http://schemas.openxmlformats.org/officeDocument/2006/relationships/image"/><Relationship Id="rId16" Target="../media/image57.svg" Type="http://schemas.openxmlformats.org/officeDocument/2006/relationships/image"/><Relationship Id="rId17" Target="../media/image58.png" Type="http://schemas.openxmlformats.org/officeDocument/2006/relationships/image"/><Relationship Id="rId18" Target="../media/image59.png" Type="http://schemas.openxmlformats.org/officeDocument/2006/relationships/image"/><Relationship Id="rId19" Target="../media/image60.svg" Type="http://schemas.openxmlformats.org/officeDocument/2006/relationships/image"/><Relationship Id="rId2" Target="../media/image12.png" Type="http://schemas.openxmlformats.org/officeDocument/2006/relationships/image"/><Relationship Id="rId20" Target="../media/image6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62.jpeg" Type="http://schemas.openxmlformats.org/officeDocument/2006/relationships/image"/><Relationship Id="rId13" Target="../media/image63.jpeg" Type="http://schemas.openxmlformats.org/officeDocument/2006/relationships/image"/><Relationship Id="rId14" Target="../media/image64.jpeg" Type="http://schemas.openxmlformats.org/officeDocument/2006/relationships/image"/><Relationship Id="rId15" Target="../media/image65.jpeg" Type="http://schemas.openxmlformats.org/officeDocument/2006/relationships/image"/><Relationship Id="rId16" Target="../media/image66.jpeg" Type="http://schemas.openxmlformats.org/officeDocument/2006/relationships/image"/><Relationship Id="rId17" Target="../media/image67.png" Type="http://schemas.openxmlformats.org/officeDocument/2006/relationships/image"/><Relationship Id="rId18" Target="../media/image68.sv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69.pn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72.jpeg" Type="http://schemas.openxmlformats.org/officeDocument/2006/relationships/image"/><Relationship Id="rId13" Target="../media/image73.jpeg" Type="http://schemas.openxmlformats.org/officeDocument/2006/relationships/image"/><Relationship Id="rId14" Target="../media/image74.jpeg" Type="http://schemas.openxmlformats.org/officeDocument/2006/relationships/image"/><Relationship Id="rId15" Target="../media/image75.jpeg" Type="http://schemas.openxmlformats.org/officeDocument/2006/relationships/image"/><Relationship Id="rId16" Target="../media/image76.jpe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77.png" Type="http://schemas.openxmlformats.org/officeDocument/2006/relationships/image"/><Relationship Id="rId13" Target="../media/image78.png" Type="http://schemas.openxmlformats.org/officeDocument/2006/relationships/image"/><Relationship Id="rId14" Target="../media/image9.png" Type="http://schemas.openxmlformats.org/officeDocument/2006/relationships/image"/><Relationship Id="rId15" Target="../media/image10.sv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27.png" Type="http://schemas.openxmlformats.org/officeDocument/2006/relationships/image"/><Relationship Id="rId18" Target="../media/image28.svg" Type="http://schemas.openxmlformats.org/officeDocument/2006/relationships/image"/><Relationship Id="rId19" Target="../media/image29.png" Type="http://schemas.openxmlformats.org/officeDocument/2006/relationships/image"/><Relationship Id="rId2" Target="../media/image12.png" Type="http://schemas.openxmlformats.org/officeDocument/2006/relationships/image"/><Relationship Id="rId20" Target="../media/image30.sv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31.pn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32.png" Type="http://schemas.openxmlformats.org/officeDocument/2006/relationships/image"/><Relationship Id="rId15" Target="../media/image33.sv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16" Target="../media/image36.png" Type="http://schemas.openxmlformats.org/officeDocument/2006/relationships/image"/><Relationship Id="rId17" Target="../media/image37.png" Type="http://schemas.openxmlformats.org/officeDocument/2006/relationships/image"/><Relationship Id="rId18" Target="../media/image38.svg" Type="http://schemas.openxmlformats.org/officeDocument/2006/relationships/image"/><Relationship Id="rId19" Target="../media/image39.png" Type="http://schemas.openxmlformats.org/officeDocument/2006/relationships/image"/><Relationship Id="rId2" Target="../media/image12.png" Type="http://schemas.openxmlformats.org/officeDocument/2006/relationships/image"/><Relationship Id="rId20" Target="../media/image40.sv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41.png" Type="http://schemas.openxmlformats.org/officeDocument/2006/relationships/image"/><Relationship Id="rId15" Target="../media/image42.png" Type="http://schemas.openxmlformats.org/officeDocument/2006/relationships/image"/><Relationship Id="rId16" Target="../media/image43.png" Type="http://schemas.openxmlformats.org/officeDocument/2006/relationships/image"/><Relationship Id="rId17" Target="../media/image44.png" Type="http://schemas.openxmlformats.org/officeDocument/2006/relationships/image"/><Relationship Id="rId18" Target="../media/image45.pn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46.png" Type="http://schemas.openxmlformats.org/officeDocument/2006/relationships/image"/><Relationship Id="rId15" Target="../media/image47.png" Type="http://schemas.openxmlformats.org/officeDocument/2006/relationships/image"/><Relationship Id="rId16" Target="../media/image48.png" Type="http://schemas.openxmlformats.org/officeDocument/2006/relationships/image"/><Relationship Id="rId17" Target="../media/image49.png" Type="http://schemas.openxmlformats.org/officeDocument/2006/relationships/image"/><Relationship Id="rId18" Target="../media/image50.svg" Type="http://schemas.openxmlformats.org/officeDocument/2006/relationships/image"/><Relationship Id="rId19" Target="../media/image51.png" Type="http://schemas.openxmlformats.org/officeDocument/2006/relationships/image"/><Relationship Id="rId2" Target="../media/image12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81159" y="9021468"/>
            <a:ext cx="13643643" cy="867851"/>
            <a:chOff x="0" y="0"/>
            <a:chExt cx="18191524" cy="11571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69387" y="37621"/>
              <a:ext cx="3275833" cy="1081892"/>
            </a:xfrm>
            <a:custGeom>
              <a:avLst/>
              <a:gdLst/>
              <a:ahLst/>
              <a:cxnLst/>
              <a:rect r="r" b="b" t="t" l="l"/>
              <a:pathLst>
                <a:path h="1081892" w="3275833">
                  <a:moveTo>
                    <a:pt x="0" y="0"/>
                  </a:moveTo>
                  <a:lnTo>
                    <a:pt x="3275833" y="0"/>
                  </a:lnTo>
                  <a:lnTo>
                    <a:pt x="3275833" y="1081892"/>
                  </a:lnTo>
                  <a:lnTo>
                    <a:pt x="0" y="1081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34385"/>
              <a:ext cx="1692854" cy="1088364"/>
            </a:xfrm>
            <a:custGeom>
              <a:avLst/>
              <a:gdLst/>
              <a:ahLst/>
              <a:cxnLst/>
              <a:rect r="r" b="b" t="t" l="l"/>
              <a:pathLst>
                <a:path h="1088364" w="1692854">
                  <a:moveTo>
                    <a:pt x="0" y="0"/>
                  </a:moveTo>
                  <a:lnTo>
                    <a:pt x="1692854" y="0"/>
                  </a:lnTo>
                  <a:lnTo>
                    <a:pt x="1692854" y="1088364"/>
                  </a:lnTo>
                  <a:lnTo>
                    <a:pt x="0" y="1088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864613" y="37621"/>
              <a:ext cx="1081892" cy="1081892"/>
            </a:xfrm>
            <a:custGeom>
              <a:avLst/>
              <a:gdLst/>
              <a:ahLst/>
              <a:cxnLst/>
              <a:rect r="r" b="b" t="t" l="l"/>
              <a:pathLst>
                <a:path h="1081892" w="1081892">
                  <a:moveTo>
                    <a:pt x="0" y="0"/>
                  </a:moveTo>
                  <a:lnTo>
                    <a:pt x="1081893" y="0"/>
                  </a:lnTo>
                  <a:lnTo>
                    <a:pt x="1081893" y="1081892"/>
                  </a:lnTo>
                  <a:lnTo>
                    <a:pt x="0" y="1081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5458283" y="41864"/>
              <a:ext cx="2733242" cy="1073406"/>
            </a:xfrm>
            <a:custGeom>
              <a:avLst/>
              <a:gdLst/>
              <a:ahLst/>
              <a:cxnLst/>
              <a:rect r="r" b="b" t="t" l="l"/>
              <a:pathLst>
                <a:path h="1073406" w="2733242">
                  <a:moveTo>
                    <a:pt x="0" y="0"/>
                  </a:moveTo>
                  <a:lnTo>
                    <a:pt x="2733241" y="0"/>
                  </a:lnTo>
                  <a:lnTo>
                    <a:pt x="2733241" y="1073406"/>
                  </a:lnTo>
                  <a:lnTo>
                    <a:pt x="0" y="1073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13942" y="0"/>
              <a:ext cx="3574139" cy="1157134"/>
            </a:xfrm>
            <a:custGeom>
              <a:avLst/>
              <a:gdLst/>
              <a:ahLst/>
              <a:cxnLst/>
              <a:rect r="r" b="b" t="t" l="l"/>
              <a:pathLst>
                <a:path h="1157134" w="3574139">
                  <a:moveTo>
                    <a:pt x="0" y="0"/>
                  </a:moveTo>
                  <a:lnTo>
                    <a:pt x="3574139" y="0"/>
                  </a:lnTo>
                  <a:lnTo>
                    <a:pt x="3574139" y="1157134"/>
                  </a:lnTo>
                  <a:lnTo>
                    <a:pt x="0" y="1157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123038" y="76667"/>
              <a:ext cx="2158712" cy="1003801"/>
            </a:xfrm>
            <a:custGeom>
              <a:avLst/>
              <a:gdLst/>
              <a:ahLst/>
              <a:cxnLst/>
              <a:rect r="r" b="b" t="t" l="l"/>
              <a:pathLst>
                <a:path h="1003801" w="2158712">
                  <a:moveTo>
                    <a:pt x="0" y="0"/>
                  </a:moveTo>
                  <a:lnTo>
                    <a:pt x="2158712" y="0"/>
                  </a:lnTo>
                  <a:lnTo>
                    <a:pt x="2158712" y="1003801"/>
                  </a:lnTo>
                  <a:lnTo>
                    <a:pt x="0" y="100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321753" y="37621"/>
              <a:ext cx="2615657" cy="747331"/>
            </a:xfrm>
            <a:custGeom>
              <a:avLst/>
              <a:gdLst/>
              <a:ahLst/>
              <a:cxnLst/>
              <a:rect r="r" b="b" t="t" l="l"/>
              <a:pathLst>
                <a:path h="747331" w="2615657">
                  <a:moveTo>
                    <a:pt x="0" y="0"/>
                  </a:moveTo>
                  <a:lnTo>
                    <a:pt x="2615657" y="0"/>
                  </a:lnTo>
                  <a:lnTo>
                    <a:pt x="2615657" y="747331"/>
                  </a:lnTo>
                  <a:lnTo>
                    <a:pt x="0" y="747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5321753" y="807118"/>
              <a:ext cx="2615657" cy="3123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46"/>
                </a:lnSpc>
              </a:pPr>
              <a:r>
                <a:rPr lang="en-US" sz="676">
                  <a:solidFill>
                    <a:srgbClr val="000000"/>
                  </a:solidFill>
                  <a:latin typeface="Montserrat 1"/>
                </a:rPr>
                <a:t>Trained British Council agent registered </a:t>
              </a:r>
            </a:p>
            <a:p>
              <a:pPr algn="ctr">
                <a:lnSpc>
                  <a:spcPts val="946"/>
                </a:lnSpc>
              </a:pPr>
              <a:r>
                <a:rPr lang="en-US" sz="676">
                  <a:solidFill>
                    <a:srgbClr val="000000"/>
                  </a:solidFill>
                  <a:latin typeface="Montserrat 1"/>
                </a:rPr>
                <a:t>as GAL/24295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0"/>
            <a:ext cx="18288000" cy="8722445"/>
            <a:chOff x="0" y="0"/>
            <a:chExt cx="3080120" cy="14690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080120" cy="1469061"/>
            </a:xfrm>
            <a:custGeom>
              <a:avLst/>
              <a:gdLst/>
              <a:ahLst/>
              <a:cxnLst/>
              <a:rect r="r" b="b" t="t" l="l"/>
              <a:pathLst>
                <a:path h="1469061" w="3080120">
                  <a:moveTo>
                    <a:pt x="0" y="0"/>
                  </a:moveTo>
                  <a:lnTo>
                    <a:pt x="3080120" y="0"/>
                  </a:lnTo>
                  <a:lnTo>
                    <a:pt x="3080120" y="1469061"/>
                  </a:lnTo>
                  <a:lnTo>
                    <a:pt x="0" y="1469061"/>
                  </a:lnTo>
                  <a:close/>
                </a:path>
              </a:pathLst>
            </a:custGeom>
            <a:solidFill>
              <a:srgbClr val="464D5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3080120" cy="1488110"/>
            </a:xfrm>
            <a:prstGeom prst="rect">
              <a:avLst/>
            </a:prstGeom>
          </p:spPr>
          <p:txBody>
            <a:bodyPr anchor="ctr" rtlCol="false" tIns="22099" lIns="22099" bIns="22099" rIns="22099"/>
            <a:lstStyle/>
            <a:p>
              <a:pPr algn="ctr">
                <a:lnSpc>
                  <a:spcPts val="1280"/>
                </a:lnSpc>
              </a:pPr>
            </a:p>
            <a:p>
              <a:pPr algn="ctr">
                <a:lnSpc>
                  <a:spcPts val="1280"/>
                </a:lnSpc>
              </a:pPr>
            </a:p>
            <a:p>
              <a:pPr algn="ctr">
                <a:lnSpc>
                  <a:spcPts val="128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true" flipV="false" rot="0">
            <a:off x="1594844" y="0"/>
            <a:ext cx="18288000" cy="8722445"/>
          </a:xfrm>
          <a:custGeom>
            <a:avLst/>
            <a:gdLst/>
            <a:ahLst/>
            <a:cxnLst/>
            <a:rect r="r" b="b" t="t" l="l"/>
            <a:pathLst>
              <a:path h="8722445" w="18288000">
                <a:moveTo>
                  <a:pt x="18288000" y="0"/>
                </a:moveTo>
                <a:lnTo>
                  <a:pt x="0" y="0"/>
                </a:lnTo>
                <a:lnTo>
                  <a:pt x="0" y="8722445"/>
                </a:lnTo>
                <a:lnTo>
                  <a:pt x="18288000" y="872244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9">
              <a:alphaModFix amt="35000"/>
            </a:blip>
            <a:stretch>
              <a:fillRect l="-51550" t="-172726" r="0" b="-103308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3124786" y="-1282857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1" y="0"/>
                </a:lnTo>
                <a:lnTo>
                  <a:pt x="7758401" y="6187324"/>
                </a:lnTo>
                <a:lnTo>
                  <a:pt x="0" y="6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07268" y="2552112"/>
            <a:ext cx="13750443" cy="180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735"/>
              </a:lnSpc>
            </a:pPr>
            <a:r>
              <a:rPr lang="en-US" sz="10525">
                <a:solidFill>
                  <a:srgbClr val="FFFFFF"/>
                </a:solidFill>
                <a:latin typeface="Montserrat Classic Bold"/>
                <a:ea typeface="Montserrat Classic Bold"/>
              </a:rPr>
              <a:t>2024 新生開學準備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07268" y="4442865"/>
            <a:ext cx="12336186" cy="2360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520"/>
              </a:lnSpc>
            </a:pPr>
            <a:r>
              <a:rPr lang="en-US" sz="6800">
                <a:solidFill>
                  <a:srgbClr val="FFFFFF"/>
                </a:solidFill>
                <a:latin typeface="Montserrat Classic Bold"/>
              </a:rPr>
              <a:t>Pre-departure briefing</a:t>
            </a:r>
          </a:p>
          <a:p>
            <a:pPr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FFFFFF"/>
                </a:solidFill>
                <a:latin typeface="Montserrat Classic Bold"/>
              </a:rPr>
              <a:t>for 2024 entry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63198" y="494578"/>
            <a:ext cx="6622529" cy="1316228"/>
          </a:xfrm>
          <a:custGeom>
            <a:avLst/>
            <a:gdLst/>
            <a:ahLst/>
            <a:cxnLst/>
            <a:rect r="r" b="b" t="t" l="l"/>
            <a:pathLst>
              <a:path h="1316228" w="6622529">
                <a:moveTo>
                  <a:pt x="0" y="0"/>
                </a:moveTo>
                <a:lnTo>
                  <a:pt x="6622529" y="0"/>
                </a:lnTo>
                <a:lnTo>
                  <a:pt x="6622529" y="1316227"/>
                </a:lnTo>
                <a:lnTo>
                  <a:pt x="0" y="1316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63198" y="8951045"/>
            <a:ext cx="2951431" cy="989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37"/>
              </a:lnSpc>
            </a:pPr>
            <a:r>
              <a:rPr lang="en-US" sz="3150">
                <a:solidFill>
                  <a:srgbClr val="464D50"/>
                </a:solidFill>
                <a:ea typeface="Noto Sans Bold"/>
              </a:rPr>
              <a:t>官方認證</a:t>
            </a:r>
          </a:p>
          <a:p>
            <a:pPr>
              <a:lnSpc>
                <a:spcPts val="3937"/>
              </a:lnSpc>
            </a:pPr>
            <a:r>
              <a:rPr lang="en-US" sz="3150">
                <a:solidFill>
                  <a:srgbClr val="464D50"/>
                </a:solidFill>
                <a:latin typeface="Noto Sans Bold"/>
              </a:rPr>
              <a:t>Accreditation </a:t>
            </a:r>
          </a:p>
        </p:txBody>
      </p:sp>
      <p:sp>
        <p:nvSpPr>
          <p:cNvPr name="AutoShape 20" id="20"/>
          <p:cNvSpPr/>
          <p:nvPr/>
        </p:nvSpPr>
        <p:spPr>
          <a:xfrm>
            <a:off x="791773" y="2531324"/>
            <a:ext cx="4762" cy="4735885"/>
          </a:xfrm>
          <a:prstGeom prst="line">
            <a:avLst/>
          </a:prstGeom>
          <a:ln cap="flat" w="57150">
            <a:solidFill>
              <a:srgbClr val="EB0C44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359904" y="1824780"/>
            <a:ext cx="8037840" cy="5248134"/>
          </a:xfrm>
          <a:custGeom>
            <a:avLst/>
            <a:gdLst/>
            <a:ahLst/>
            <a:cxnLst/>
            <a:rect r="r" b="b" t="t" l="l"/>
            <a:pathLst>
              <a:path h="5248134" w="8037840">
                <a:moveTo>
                  <a:pt x="0" y="0"/>
                </a:moveTo>
                <a:lnTo>
                  <a:pt x="8037839" y="0"/>
                </a:lnTo>
                <a:lnTo>
                  <a:pt x="8037839" y="5248134"/>
                </a:lnTo>
                <a:lnTo>
                  <a:pt x="0" y="524813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060816" y="7072914"/>
            <a:ext cx="15028935" cy="2185386"/>
            <a:chOff x="0" y="0"/>
            <a:chExt cx="3958238" cy="5755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958238" cy="575575"/>
            </a:xfrm>
            <a:custGeom>
              <a:avLst/>
              <a:gdLst/>
              <a:ahLst/>
              <a:cxnLst/>
              <a:rect r="r" b="b" t="t" l="l"/>
              <a:pathLst>
                <a:path h="575575" w="3958238">
                  <a:moveTo>
                    <a:pt x="26272" y="0"/>
                  </a:moveTo>
                  <a:lnTo>
                    <a:pt x="3931966" y="0"/>
                  </a:lnTo>
                  <a:cubicBezTo>
                    <a:pt x="3938934" y="0"/>
                    <a:pt x="3945616" y="2768"/>
                    <a:pt x="3950543" y="7695"/>
                  </a:cubicBezTo>
                  <a:cubicBezTo>
                    <a:pt x="3955470" y="12622"/>
                    <a:pt x="3958238" y="19304"/>
                    <a:pt x="3958238" y="26272"/>
                  </a:cubicBezTo>
                  <a:lnTo>
                    <a:pt x="3958238" y="549303"/>
                  </a:lnTo>
                  <a:cubicBezTo>
                    <a:pt x="3958238" y="563812"/>
                    <a:pt x="3946475" y="575575"/>
                    <a:pt x="3931966" y="575575"/>
                  </a:cubicBezTo>
                  <a:lnTo>
                    <a:pt x="26272" y="575575"/>
                  </a:lnTo>
                  <a:cubicBezTo>
                    <a:pt x="19304" y="575575"/>
                    <a:pt x="12622" y="572807"/>
                    <a:pt x="7695" y="567880"/>
                  </a:cubicBezTo>
                  <a:cubicBezTo>
                    <a:pt x="2768" y="562953"/>
                    <a:pt x="0" y="556271"/>
                    <a:pt x="0" y="549303"/>
                  </a:cubicBezTo>
                  <a:lnTo>
                    <a:pt x="0" y="26272"/>
                  </a:lnTo>
                  <a:cubicBezTo>
                    <a:pt x="0" y="19304"/>
                    <a:pt x="2768" y="12622"/>
                    <a:pt x="7695" y="7695"/>
                  </a:cubicBezTo>
                  <a:cubicBezTo>
                    <a:pt x="12622" y="2768"/>
                    <a:pt x="19304" y="0"/>
                    <a:pt x="26272" y="0"/>
                  </a:cubicBezTo>
                  <a:close/>
                </a:path>
              </a:pathLst>
            </a:custGeom>
            <a:solidFill>
              <a:srgbClr val="FDF5F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3958238" cy="623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3012225" y="6688200"/>
            <a:ext cx="1879546" cy="2271355"/>
          </a:xfrm>
          <a:custGeom>
            <a:avLst/>
            <a:gdLst/>
            <a:ahLst/>
            <a:cxnLst/>
            <a:rect r="r" b="b" t="t" l="l"/>
            <a:pathLst>
              <a:path h="2271355" w="1879546">
                <a:moveTo>
                  <a:pt x="0" y="0"/>
                </a:moveTo>
                <a:lnTo>
                  <a:pt x="1879546" y="0"/>
                </a:lnTo>
                <a:lnTo>
                  <a:pt x="1879546" y="2271355"/>
                </a:lnTo>
                <a:lnTo>
                  <a:pt x="0" y="22713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海外聯絡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97743" y="1767630"/>
            <a:ext cx="8132986" cy="4831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每位學生都可以有最多6張giffgaff 電話卡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可以網上透過信用卡增值，或在當地便利店，超級市場購買增值卷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可以決定每月限額 （無線上網等）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假期時候可以決定不增值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父母可以網上查看所用餘額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透過email 把開通方法發給父母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到達後，可以研究網絡流暢程度</a:t>
            </a:r>
          </a:p>
          <a:p>
            <a:pPr marL="647704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elite 會提供開通流程</a:t>
            </a:r>
          </a:p>
          <a:p>
            <a:pPr marL="21614" indent="-10807" lvl="1">
              <a:lnSpc>
                <a:spcPts val="140"/>
              </a:lnSpc>
              <a:buFont typeface="Arial"/>
              <a:buChar char="•"/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328515" y="7286966"/>
            <a:ext cx="11561986" cy="167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6" indent="-259083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</a:rPr>
              <a:t>年級越細，學校規管電話越嚴格，父母有機會不可以透過whatsapp/電話聯絡</a:t>
            </a:r>
          </a:p>
          <a:p>
            <a:pPr algn="just" marL="518166" indent="-259083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</a:rPr>
              <a:t>英國網絡很差，除了有wifi 外用不到whatsapp call，建議留意其他供應上的國際電話收費</a:t>
            </a:r>
          </a:p>
          <a:p>
            <a:pPr algn="just" marL="518166" indent="-259083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mo"/>
                <a:ea typeface="Arimo"/>
              </a:rPr>
              <a:t>個別學校會block whatsapp/wechat 等通訊軟件。建議提前安裝skype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467206" y="1989155"/>
            <a:ext cx="3490284" cy="3154345"/>
          </a:xfrm>
          <a:custGeom>
            <a:avLst/>
            <a:gdLst/>
            <a:ahLst/>
            <a:cxnLst/>
            <a:rect r="r" b="b" t="t" l="l"/>
            <a:pathLst>
              <a:path h="3154345" w="3490284">
                <a:moveTo>
                  <a:pt x="0" y="0"/>
                </a:moveTo>
                <a:lnTo>
                  <a:pt x="3490285" y="0"/>
                </a:lnTo>
                <a:lnTo>
                  <a:pt x="3490285" y="3154345"/>
                </a:lnTo>
                <a:lnTo>
                  <a:pt x="0" y="31543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821136" y="4472764"/>
            <a:ext cx="3066223" cy="1341473"/>
          </a:xfrm>
          <a:custGeom>
            <a:avLst/>
            <a:gdLst/>
            <a:ahLst/>
            <a:cxnLst/>
            <a:rect r="r" b="b" t="t" l="l"/>
            <a:pathLst>
              <a:path h="1341473" w="3066223">
                <a:moveTo>
                  <a:pt x="0" y="0"/>
                </a:moveTo>
                <a:lnTo>
                  <a:pt x="3066224" y="0"/>
                </a:lnTo>
                <a:lnTo>
                  <a:pt x="3066224" y="1341472"/>
                </a:lnTo>
                <a:lnTo>
                  <a:pt x="0" y="13414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523786" y="1028700"/>
            <a:ext cx="2300193" cy="3012387"/>
          </a:xfrm>
          <a:custGeom>
            <a:avLst/>
            <a:gdLst/>
            <a:ahLst/>
            <a:cxnLst/>
            <a:rect r="r" b="b" t="t" l="l"/>
            <a:pathLst>
              <a:path h="3012387" w="2300193">
                <a:moveTo>
                  <a:pt x="0" y="0"/>
                </a:moveTo>
                <a:lnTo>
                  <a:pt x="2300193" y="0"/>
                </a:lnTo>
                <a:lnTo>
                  <a:pt x="2300193" y="3012387"/>
                </a:lnTo>
                <a:lnTo>
                  <a:pt x="0" y="301238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904861" y="2974041"/>
            <a:ext cx="3769021" cy="2643026"/>
          </a:xfrm>
          <a:custGeom>
            <a:avLst/>
            <a:gdLst/>
            <a:ahLst/>
            <a:cxnLst/>
            <a:rect r="r" b="b" t="t" l="l"/>
            <a:pathLst>
              <a:path h="2643026" w="3769021">
                <a:moveTo>
                  <a:pt x="0" y="0"/>
                </a:moveTo>
                <a:lnTo>
                  <a:pt x="3769021" y="0"/>
                </a:lnTo>
                <a:lnTo>
                  <a:pt x="3769021" y="2643026"/>
                </a:lnTo>
                <a:lnTo>
                  <a:pt x="0" y="26430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843154" y="2991251"/>
            <a:ext cx="3471749" cy="2608607"/>
          </a:xfrm>
          <a:custGeom>
            <a:avLst/>
            <a:gdLst/>
            <a:ahLst/>
            <a:cxnLst/>
            <a:rect r="r" b="b" t="t" l="l"/>
            <a:pathLst>
              <a:path h="2608607" w="3471749">
                <a:moveTo>
                  <a:pt x="0" y="0"/>
                </a:moveTo>
                <a:lnTo>
                  <a:pt x="3471748" y="0"/>
                </a:lnTo>
                <a:lnTo>
                  <a:pt x="3471748" y="2608607"/>
                </a:lnTo>
                <a:lnTo>
                  <a:pt x="0" y="260860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60816" y="382258"/>
            <a:ext cx="11051994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抵達和開學</a:t>
            </a:r>
          </a:p>
          <a:p>
            <a:pPr algn="l" marL="0" indent="0" lvl="0">
              <a:lnSpc>
                <a:spcPts val="528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757562" y="5926652"/>
            <a:ext cx="5129797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強烈建議家長提前安排機場接送（uber 並不可靠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EA0D44"/>
                </a:solidFill>
                <a:latin typeface="Noto Sans"/>
                <a:ea typeface="Noto Sans"/>
              </a:rPr>
              <a:t>需要提前2星期安排和報價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提前安排前往學校交通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不需要額外留低等學生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英國很多火車站/地鐵站無電梯，需要自己處理行李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586813" y="5926652"/>
            <a:ext cx="5129797" cy="334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ea typeface="Noto Sans"/>
              </a:rPr>
              <a:t>決定什麼用品在本地購買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ea typeface="Noto Sans"/>
              </a:rPr>
              <a:t>（例如洗髮水等）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ea typeface="Noto Sans"/>
              </a:rPr>
              <a:t>提前教本地交通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Noto Sans"/>
                <a:ea typeface="Noto Sans"/>
              </a:rPr>
              <a:t>（例如火車/買票等）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ea typeface="Noto Sans"/>
              </a:rPr>
              <a:t>安排銀行卡（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Noto Sans"/>
                <a:ea typeface="Noto Sans"/>
              </a:rPr>
              <a:t>最好從香港hsbc 安排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014129" y="5926652"/>
            <a:ext cx="5129797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留意學校安排的開學時間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不要太早到，影響學校準備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在學校提議時間離開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0" y="6500688"/>
            <a:ext cx="3676816" cy="2757612"/>
          </a:xfrm>
          <a:custGeom>
            <a:avLst/>
            <a:gdLst/>
            <a:ahLst/>
            <a:cxnLst/>
            <a:rect r="r" b="b" t="t" l="l"/>
            <a:pathLst>
              <a:path h="2757612" w="3676816">
                <a:moveTo>
                  <a:pt x="0" y="0"/>
                </a:moveTo>
                <a:lnTo>
                  <a:pt x="3676816" y="0"/>
                </a:lnTo>
                <a:lnTo>
                  <a:pt x="3676816" y="2757612"/>
                </a:lnTo>
                <a:lnTo>
                  <a:pt x="0" y="2757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676816" y="6500688"/>
            <a:ext cx="5676046" cy="2757612"/>
          </a:xfrm>
          <a:custGeom>
            <a:avLst/>
            <a:gdLst/>
            <a:ahLst/>
            <a:cxnLst/>
            <a:rect r="r" b="b" t="t" l="l"/>
            <a:pathLst>
              <a:path h="2757612" w="5676046">
                <a:moveTo>
                  <a:pt x="0" y="0"/>
                </a:moveTo>
                <a:lnTo>
                  <a:pt x="5676046" y="0"/>
                </a:lnTo>
                <a:lnTo>
                  <a:pt x="5676046" y="2757612"/>
                </a:lnTo>
                <a:lnTo>
                  <a:pt x="0" y="27576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352862" y="6500688"/>
            <a:ext cx="3603672" cy="2702754"/>
          </a:xfrm>
          <a:custGeom>
            <a:avLst/>
            <a:gdLst/>
            <a:ahLst/>
            <a:cxnLst/>
            <a:rect r="r" b="b" t="t" l="l"/>
            <a:pathLst>
              <a:path h="2702754" w="3603672">
                <a:moveTo>
                  <a:pt x="0" y="0"/>
                </a:moveTo>
                <a:lnTo>
                  <a:pt x="3603673" y="0"/>
                </a:lnTo>
                <a:lnTo>
                  <a:pt x="3603673" y="2702754"/>
                </a:lnTo>
                <a:lnTo>
                  <a:pt x="0" y="27027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999182" y="6500688"/>
            <a:ext cx="2162749" cy="2702754"/>
          </a:xfrm>
          <a:custGeom>
            <a:avLst/>
            <a:gdLst/>
            <a:ahLst/>
            <a:cxnLst/>
            <a:rect r="r" b="b" t="t" l="l"/>
            <a:pathLst>
              <a:path h="2702754" w="2162749">
                <a:moveTo>
                  <a:pt x="0" y="0"/>
                </a:moveTo>
                <a:lnTo>
                  <a:pt x="2162749" y="0"/>
                </a:lnTo>
                <a:lnTo>
                  <a:pt x="2162749" y="2702754"/>
                </a:lnTo>
                <a:lnTo>
                  <a:pt x="0" y="27027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094435" y="6500688"/>
            <a:ext cx="3603672" cy="2702754"/>
          </a:xfrm>
          <a:custGeom>
            <a:avLst/>
            <a:gdLst/>
            <a:ahLst/>
            <a:cxnLst/>
            <a:rect r="r" b="b" t="t" l="l"/>
            <a:pathLst>
              <a:path h="2702754" w="3603672">
                <a:moveTo>
                  <a:pt x="0" y="0"/>
                </a:moveTo>
                <a:lnTo>
                  <a:pt x="3603672" y="0"/>
                </a:lnTo>
                <a:lnTo>
                  <a:pt x="3603672" y="2702754"/>
                </a:lnTo>
                <a:lnTo>
                  <a:pt x="0" y="27027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209728" y="0"/>
            <a:ext cx="5904405" cy="5365628"/>
          </a:xfrm>
          <a:custGeom>
            <a:avLst/>
            <a:gdLst/>
            <a:ahLst/>
            <a:cxnLst/>
            <a:rect r="r" b="b" t="t" l="l"/>
            <a:pathLst>
              <a:path h="5365628" w="5904405">
                <a:moveTo>
                  <a:pt x="0" y="0"/>
                </a:moveTo>
                <a:lnTo>
                  <a:pt x="5904406" y="0"/>
                </a:lnTo>
                <a:lnTo>
                  <a:pt x="5904406" y="5365628"/>
                </a:lnTo>
                <a:lnTo>
                  <a:pt x="0" y="5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5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監護人的角色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14286" y="1986796"/>
            <a:ext cx="15028935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在英照顧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監護人主要負責學校聯絡, 簡單如:假期安排，同意書等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嚴重如：Homesick, 生病, 學業問題, 學校和父母需要第三者來交代事情和查詢意見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學生多一個前輩可以問問題</a:t>
            </a:r>
          </a:p>
          <a:p>
            <a:pPr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ea typeface="Noto Sans"/>
              </a:rPr>
              <a:t>安排假期住宿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499675" y="0"/>
            <a:ext cx="8788325" cy="8788325"/>
          </a:xfrm>
          <a:custGeom>
            <a:avLst/>
            <a:gdLst/>
            <a:ahLst/>
            <a:cxnLst/>
            <a:rect r="r" b="b" t="t" l="l"/>
            <a:pathLst>
              <a:path h="8788325" w="8788325">
                <a:moveTo>
                  <a:pt x="0" y="0"/>
                </a:moveTo>
                <a:lnTo>
                  <a:pt x="8788325" y="0"/>
                </a:lnTo>
                <a:lnTo>
                  <a:pt x="8788325" y="8788325"/>
                </a:lnTo>
                <a:lnTo>
                  <a:pt x="0" y="8788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6165" y="7909366"/>
            <a:ext cx="2120398" cy="1192724"/>
          </a:xfrm>
          <a:custGeom>
            <a:avLst/>
            <a:gdLst/>
            <a:ahLst/>
            <a:cxnLst/>
            <a:rect r="r" b="b" t="t" l="l"/>
            <a:pathLst>
              <a:path h="1192724" w="2120398">
                <a:moveTo>
                  <a:pt x="0" y="0"/>
                </a:moveTo>
                <a:lnTo>
                  <a:pt x="2120397" y="0"/>
                </a:lnTo>
                <a:lnTo>
                  <a:pt x="2120397" y="1192723"/>
                </a:lnTo>
                <a:lnTo>
                  <a:pt x="0" y="1192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假期住宿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647937"/>
            <a:ext cx="7413610" cy="5793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oto Sans"/>
                <a:ea typeface="Noto Sans"/>
              </a:rPr>
              <a:t>大約5-6月時候會透過email 發出住宿申請表格, 請填妥，7/8月會收到配對寄宿家庭通知</a:t>
            </a:r>
          </a:p>
          <a:p>
            <a:pPr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ea typeface="Noto Sans"/>
              </a:rPr>
              <a:t>需要和學生商量關於來年住宿安排</a:t>
            </a:r>
          </a:p>
          <a:p>
            <a:pPr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oto Sans"/>
                <a:ea typeface="Noto Sans"/>
              </a:rPr>
              <a:t>詳細住宿安排等將會5月由我們hostfamily co-ordinator Gwyn Phillips 講解（英文日後有中文字幕）</a:t>
            </a:r>
          </a:p>
          <a:p>
            <a:pPr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ea typeface="Noto Sans"/>
              </a:rPr>
              <a:t>所有公司有關條文等上載網頁</a:t>
            </a:r>
          </a:p>
          <a:p>
            <a:pPr marL="712480" indent="-356240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Noto Sans"/>
                <a:ea typeface="Noto Sans"/>
              </a:rPr>
              <a:t>將會7月發放學生和家長手冊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52165" y="8162827"/>
            <a:ext cx="5152262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91D00"/>
                </a:solidFill>
                <a:ea typeface="站酷快乐体"/>
              </a:rPr>
              <a:t>和學生商討假期和住宿安排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55047" y="1392860"/>
            <a:ext cx="7773521" cy="7773521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A0D4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4597816" y="3148349"/>
            <a:ext cx="2668575" cy="2668575"/>
          </a:xfrm>
          <a:custGeom>
            <a:avLst/>
            <a:gdLst/>
            <a:ahLst/>
            <a:cxnLst/>
            <a:rect r="r" b="b" t="t" l="l"/>
            <a:pathLst>
              <a:path h="2668575" w="2668575">
                <a:moveTo>
                  <a:pt x="0" y="0"/>
                </a:moveTo>
                <a:lnTo>
                  <a:pt x="2668574" y="0"/>
                </a:lnTo>
                <a:lnTo>
                  <a:pt x="2668574" y="2668575"/>
                </a:lnTo>
                <a:lnTo>
                  <a:pt x="0" y="26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60816" y="3148349"/>
            <a:ext cx="2668575" cy="2668575"/>
          </a:xfrm>
          <a:custGeom>
            <a:avLst/>
            <a:gdLst/>
            <a:ahLst/>
            <a:cxnLst/>
            <a:rect r="r" b="b" t="t" l="l"/>
            <a:pathLst>
              <a:path h="2668575" w="2668575">
                <a:moveTo>
                  <a:pt x="0" y="0"/>
                </a:moveTo>
                <a:lnTo>
                  <a:pt x="2668574" y="0"/>
                </a:lnTo>
                <a:lnTo>
                  <a:pt x="2668574" y="2668575"/>
                </a:lnTo>
                <a:lnTo>
                  <a:pt x="0" y="26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720783" y="711638"/>
            <a:ext cx="3116948" cy="3116948"/>
          </a:xfrm>
          <a:custGeom>
            <a:avLst/>
            <a:gdLst/>
            <a:ahLst/>
            <a:cxnLst/>
            <a:rect r="r" b="b" t="t" l="l"/>
            <a:pathLst>
              <a:path h="3116948" w="3116948">
                <a:moveTo>
                  <a:pt x="0" y="0"/>
                </a:moveTo>
                <a:lnTo>
                  <a:pt x="3116948" y="0"/>
                </a:lnTo>
                <a:lnTo>
                  <a:pt x="3116948" y="3116949"/>
                </a:lnTo>
                <a:lnTo>
                  <a:pt x="0" y="31169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34926" y="3198776"/>
            <a:ext cx="2618148" cy="2618148"/>
          </a:xfrm>
          <a:custGeom>
            <a:avLst/>
            <a:gdLst/>
            <a:ahLst/>
            <a:cxnLst/>
            <a:rect r="r" b="b" t="t" l="l"/>
            <a:pathLst>
              <a:path h="2618148" w="2618148">
                <a:moveTo>
                  <a:pt x="0" y="0"/>
                </a:moveTo>
                <a:lnTo>
                  <a:pt x="2618148" y="0"/>
                </a:lnTo>
                <a:lnTo>
                  <a:pt x="2618148" y="2618148"/>
                </a:lnTo>
                <a:lnTo>
                  <a:pt x="0" y="26181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629946" y="1028700"/>
            <a:ext cx="2629354" cy="2629354"/>
          </a:xfrm>
          <a:custGeom>
            <a:avLst/>
            <a:gdLst/>
            <a:ahLst/>
            <a:cxnLst/>
            <a:rect r="r" b="b" t="t" l="l"/>
            <a:pathLst>
              <a:path h="2629354" w="2629354">
                <a:moveTo>
                  <a:pt x="0" y="0"/>
                </a:moveTo>
                <a:lnTo>
                  <a:pt x="2629354" y="0"/>
                </a:lnTo>
                <a:lnTo>
                  <a:pt x="2629354" y="2629354"/>
                </a:lnTo>
                <a:lnTo>
                  <a:pt x="0" y="26293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060816" y="382258"/>
            <a:ext cx="11051994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溝通和聯絡方法</a:t>
            </a:r>
          </a:p>
          <a:p>
            <a:pPr algn="l" marL="0" indent="0" lvl="0">
              <a:lnSpc>
                <a:spcPts val="528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3729390" y="1984090"/>
            <a:ext cx="4624834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站酷小薇LOGO体"/>
              </a:rPr>
              <a:t>主要負責人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站酷小薇LOGO体"/>
                <a:ea typeface="站酷小薇LOGO体"/>
              </a:rPr>
              <a:t>whatsapp/signal/wechat 溝通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63406" y="5740724"/>
            <a:ext cx="296598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  <a:ea typeface="Noto Sans"/>
              </a:rPr>
              <a:t>　Candy Ho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  <a:ea typeface="Noto Sans"/>
              </a:rPr>
              <a:t>（UK）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658994" y="5740724"/>
            <a:ext cx="296598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</a:rPr>
              <a:t>Ginny Fok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  <a:ea typeface="Noto Sans"/>
              </a:rPr>
              <a:t>（HK）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855171" y="5740724"/>
            <a:ext cx="296598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</a:rPr>
              <a:t>Eve Leung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  <a:ea typeface="Noto Sans"/>
              </a:rPr>
              <a:t>（UK）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928568" y="3752387"/>
            <a:ext cx="4714102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</a:rPr>
              <a:t>Julian Godwin (Transport)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733469" y="3581854"/>
            <a:ext cx="4714102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</a:rPr>
              <a:t>Evelyn Phillips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ans"/>
              </a:rPr>
              <a:t>Hosting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962653" y="7648899"/>
            <a:ext cx="882163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公司whatsapp: +85268108836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留意學校portal,大部分學校聯絡都要透過portal 進行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962653" y="5034915"/>
            <a:ext cx="362694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Noto Sans"/>
              </a:rPr>
              <a:t>Body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452307" y="3314782"/>
            <a:ext cx="8303269" cy="4723638"/>
          </a:xfrm>
          <a:custGeom>
            <a:avLst/>
            <a:gdLst/>
            <a:ahLst/>
            <a:cxnLst/>
            <a:rect r="r" b="b" t="t" l="l"/>
            <a:pathLst>
              <a:path h="4723638" w="8303269">
                <a:moveTo>
                  <a:pt x="0" y="0"/>
                </a:moveTo>
                <a:lnTo>
                  <a:pt x="8303269" y="0"/>
                </a:lnTo>
                <a:lnTo>
                  <a:pt x="8303269" y="4723638"/>
                </a:lnTo>
                <a:lnTo>
                  <a:pt x="0" y="4723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488249" y="4974913"/>
            <a:ext cx="3063507" cy="3063507"/>
          </a:xfrm>
          <a:custGeom>
            <a:avLst/>
            <a:gdLst/>
            <a:ahLst/>
            <a:cxnLst/>
            <a:rect r="r" b="b" t="t" l="l"/>
            <a:pathLst>
              <a:path h="3063507" w="3063507">
                <a:moveTo>
                  <a:pt x="0" y="0"/>
                </a:moveTo>
                <a:lnTo>
                  <a:pt x="3063508" y="0"/>
                </a:lnTo>
                <a:lnTo>
                  <a:pt x="3063508" y="3063507"/>
                </a:lnTo>
                <a:lnTo>
                  <a:pt x="0" y="3063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60816" y="382258"/>
            <a:ext cx="11051994" cy="230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latin typeface="Montserrat Classic Bold"/>
              </a:rPr>
              <a:t>Referal scheme</a:t>
            </a:r>
          </a:p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推薦計畫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60816" y="2941656"/>
            <a:ext cx="11918374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Noto Sans"/>
              </a:rPr>
              <a:t>如介紹朋友加入監護人計畫：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oto Sans"/>
                <a:ea typeface="Noto Sans"/>
              </a:rPr>
              <a:t>每位家長將有£50 referal 優惠</a:t>
            </a:r>
          </a:p>
          <a:p>
            <a:pPr>
              <a:lnSpc>
                <a:spcPts val="7279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-5400000">
            <a:off x="13199920" y="-1271870"/>
            <a:ext cx="6381475" cy="6187324"/>
          </a:xfrm>
          <a:custGeom>
            <a:avLst/>
            <a:gdLst/>
            <a:ahLst/>
            <a:cxnLst/>
            <a:rect r="r" b="b" t="t" l="l"/>
            <a:pathLst>
              <a:path h="6187324" w="6381475">
                <a:moveTo>
                  <a:pt x="0" y="0"/>
                </a:moveTo>
                <a:lnTo>
                  <a:pt x="6381475" y="0"/>
                </a:lnTo>
                <a:lnTo>
                  <a:pt x="6381475" y="6187324"/>
                </a:lnTo>
                <a:lnTo>
                  <a:pt x="0" y="6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1576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199920" y="-1271870"/>
            <a:ext cx="6381475" cy="6187324"/>
          </a:xfrm>
          <a:custGeom>
            <a:avLst/>
            <a:gdLst/>
            <a:ahLst/>
            <a:cxnLst/>
            <a:rect r="r" b="b" t="t" l="l"/>
            <a:pathLst>
              <a:path h="6187324" w="6381475">
                <a:moveTo>
                  <a:pt x="0" y="0"/>
                </a:moveTo>
                <a:lnTo>
                  <a:pt x="6381475" y="0"/>
                </a:lnTo>
                <a:lnTo>
                  <a:pt x="6381475" y="6187324"/>
                </a:lnTo>
                <a:lnTo>
                  <a:pt x="0" y="6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576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3531" y="216966"/>
            <a:ext cx="5025132" cy="998745"/>
          </a:xfrm>
          <a:custGeom>
            <a:avLst/>
            <a:gdLst/>
            <a:ahLst/>
            <a:cxnLst/>
            <a:rect r="r" b="b" t="t" l="l"/>
            <a:pathLst>
              <a:path h="998745" w="5025132">
                <a:moveTo>
                  <a:pt x="0" y="0"/>
                </a:moveTo>
                <a:lnTo>
                  <a:pt x="5025132" y="0"/>
                </a:lnTo>
                <a:lnTo>
                  <a:pt x="5025132" y="998745"/>
                </a:lnTo>
                <a:lnTo>
                  <a:pt x="0" y="998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81299" y="1821792"/>
            <a:ext cx="7412270" cy="6587655"/>
          </a:xfrm>
          <a:custGeom>
            <a:avLst/>
            <a:gdLst/>
            <a:ahLst/>
            <a:cxnLst/>
            <a:rect r="r" b="b" t="t" l="l"/>
            <a:pathLst>
              <a:path h="6587655" w="7412270">
                <a:moveTo>
                  <a:pt x="0" y="0"/>
                </a:moveTo>
                <a:lnTo>
                  <a:pt x="7412269" y="0"/>
                </a:lnTo>
                <a:lnTo>
                  <a:pt x="7412269" y="6587655"/>
                </a:lnTo>
                <a:lnTo>
                  <a:pt x="0" y="6587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978388" y="5301495"/>
            <a:ext cx="7412270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Noto Sans"/>
                <a:ea typeface="Noto Sans"/>
              </a:rPr>
              <a:t>請在家長whataspp group 發問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199920" y="-1271870"/>
            <a:ext cx="6381475" cy="6187324"/>
          </a:xfrm>
          <a:custGeom>
            <a:avLst/>
            <a:gdLst/>
            <a:ahLst/>
            <a:cxnLst/>
            <a:rect r="r" b="b" t="t" l="l"/>
            <a:pathLst>
              <a:path h="6187324" w="6381475">
                <a:moveTo>
                  <a:pt x="0" y="0"/>
                </a:moveTo>
                <a:lnTo>
                  <a:pt x="6381475" y="0"/>
                </a:lnTo>
                <a:lnTo>
                  <a:pt x="6381475" y="6187324"/>
                </a:lnTo>
                <a:lnTo>
                  <a:pt x="0" y="6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576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3531" y="216966"/>
            <a:ext cx="5025132" cy="998745"/>
          </a:xfrm>
          <a:custGeom>
            <a:avLst/>
            <a:gdLst/>
            <a:ahLst/>
            <a:cxnLst/>
            <a:rect r="r" b="b" t="t" l="l"/>
            <a:pathLst>
              <a:path h="998745" w="5025132">
                <a:moveTo>
                  <a:pt x="0" y="0"/>
                </a:moveTo>
                <a:lnTo>
                  <a:pt x="5025132" y="0"/>
                </a:lnTo>
                <a:lnTo>
                  <a:pt x="5025132" y="998745"/>
                </a:lnTo>
                <a:lnTo>
                  <a:pt x="0" y="998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81299" y="1821792"/>
            <a:ext cx="7412270" cy="6587655"/>
          </a:xfrm>
          <a:custGeom>
            <a:avLst/>
            <a:gdLst/>
            <a:ahLst/>
            <a:cxnLst/>
            <a:rect r="r" b="b" t="t" l="l"/>
            <a:pathLst>
              <a:path h="6587655" w="7412270">
                <a:moveTo>
                  <a:pt x="0" y="0"/>
                </a:moveTo>
                <a:lnTo>
                  <a:pt x="7412269" y="0"/>
                </a:lnTo>
                <a:lnTo>
                  <a:pt x="7412269" y="6587655"/>
                </a:lnTo>
                <a:lnTo>
                  <a:pt x="0" y="6587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978388" y="5301495"/>
            <a:ext cx="7412270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Noto Sans"/>
                <a:ea typeface="Noto Sans"/>
              </a:rPr>
              <a:t>請在家長whataspp group 發問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60816" y="382258"/>
            <a:ext cx="11051994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  <a:spcBef>
                <a:spcPct val="0"/>
              </a:spcBef>
            </a:pPr>
            <a:r>
              <a:rPr lang="en-US" sz="6600" strike="noStrike" u="none">
                <a:solidFill>
                  <a:srgbClr val="362E2C"/>
                </a:solidFill>
                <a:ea typeface="Montserrat Classic Bold"/>
              </a:rPr>
              <a:t>關於今日講座</a:t>
            </a:r>
          </a:p>
          <a:p>
            <a:pPr algn="l" marL="0" indent="0" lvl="0">
              <a:lnSpc>
                <a:spcPts val="5280"/>
              </a:lnSpc>
            </a:pPr>
            <a:r>
              <a:rPr lang="en-US" sz="4400" strike="noStrike" u="none">
                <a:solidFill>
                  <a:srgbClr val="362E2C"/>
                </a:solidFill>
                <a:latin typeface="Montserrat Classic Bold"/>
              </a:rPr>
              <a:t>About this talk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60816" y="2941656"/>
            <a:ext cx="11918374" cy="550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Noto Sans"/>
                <a:ea typeface="Noto Sans"/>
              </a:rPr>
              <a:t>現在-6月需要準備事項</a:t>
            </a:r>
          </a:p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ea typeface="Noto Sans"/>
              </a:rPr>
              <a:t>入學文件</a:t>
            </a:r>
          </a:p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ea typeface="Noto Sans"/>
              </a:rPr>
              <a:t>開學細節</a:t>
            </a:r>
          </a:p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ea typeface="Noto Sans"/>
              </a:rPr>
              <a:t>醫療管理</a:t>
            </a:r>
          </a:p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ea typeface="Noto Sans"/>
              </a:rPr>
              <a:t>監護人和假期住宿</a:t>
            </a:r>
          </a:p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ea typeface="Noto Sans"/>
              </a:rPr>
              <a:t>溝通和聯絡方法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791083" y="1620104"/>
            <a:ext cx="9077936" cy="3882090"/>
          </a:xfrm>
          <a:custGeom>
            <a:avLst/>
            <a:gdLst/>
            <a:ahLst/>
            <a:cxnLst/>
            <a:rect r="r" b="b" t="t" l="l"/>
            <a:pathLst>
              <a:path h="3882090" w="9077936">
                <a:moveTo>
                  <a:pt x="0" y="0"/>
                </a:moveTo>
                <a:lnTo>
                  <a:pt x="9077936" y="0"/>
                </a:lnTo>
                <a:lnTo>
                  <a:pt x="9077936" y="3882090"/>
                </a:lnTo>
                <a:lnTo>
                  <a:pt x="0" y="3882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330051" y="6278600"/>
            <a:ext cx="12620726" cy="3086100"/>
            <a:chOff x="0" y="0"/>
            <a:chExt cx="3323977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323977" cy="812800"/>
            </a:xfrm>
            <a:custGeom>
              <a:avLst/>
              <a:gdLst/>
              <a:ahLst/>
              <a:cxnLst/>
              <a:rect r="r" b="b" t="t" l="l"/>
              <a:pathLst>
                <a:path h="812800" w="3323977">
                  <a:moveTo>
                    <a:pt x="31285" y="0"/>
                  </a:moveTo>
                  <a:lnTo>
                    <a:pt x="3292692" y="0"/>
                  </a:lnTo>
                  <a:cubicBezTo>
                    <a:pt x="3309970" y="0"/>
                    <a:pt x="3323977" y="14007"/>
                    <a:pt x="3323977" y="31285"/>
                  </a:cubicBezTo>
                  <a:lnTo>
                    <a:pt x="3323977" y="781515"/>
                  </a:lnTo>
                  <a:cubicBezTo>
                    <a:pt x="3323977" y="798793"/>
                    <a:pt x="3309970" y="812800"/>
                    <a:pt x="3292692" y="812800"/>
                  </a:cubicBezTo>
                  <a:lnTo>
                    <a:pt x="31285" y="812800"/>
                  </a:lnTo>
                  <a:cubicBezTo>
                    <a:pt x="14007" y="812800"/>
                    <a:pt x="0" y="798793"/>
                    <a:pt x="0" y="781515"/>
                  </a:cubicBezTo>
                  <a:lnTo>
                    <a:pt x="0" y="31285"/>
                  </a:lnTo>
                  <a:cubicBezTo>
                    <a:pt x="0" y="14007"/>
                    <a:pt x="14007" y="0"/>
                    <a:pt x="31285" y="0"/>
                  </a:cubicBezTo>
                  <a:close/>
                </a:path>
              </a:pathLst>
            </a:custGeom>
            <a:solidFill>
              <a:srgbClr val="FCECE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3323977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5511053" y="6385813"/>
            <a:ext cx="3633049" cy="1477850"/>
          </a:xfrm>
          <a:custGeom>
            <a:avLst/>
            <a:gdLst/>
            <a:ahLst/>
            <a:cxnLst/>
            <a:rect r="r" b="b" t="t" l="l"/>
            <a:pathLst>
              <a:path h="1477850" w="3633049">
                <a:moveTo>
                  <a:pt x="0" y="0"/>
                </a:moveTo>
                <a:lnTo>
                  <a:pt x="3633049" y="0"/>
                </a:lnTo>
                <a:lnTo>
                  <a:pt x="3633049" y="1477850"/>
                </a:lnTo>
                <a:lnTo>
                  <a:pt x="0" y="1477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033454" y="5717627"/>
            <a:ext cx="4317918" cy="2608742"/>
          </a:xfrm>
          <a:custGeom>
            <a:avLst/>
            <a:gdLst/>
            <a:ahLst/>
            <a:cxnLst/>
            <a:rect r="r" b="b" t="t" l="l"/>
            <a:pathLst>
              <a:path h="2608742" w="4317918">
                <a:moveTo>
                  <a:pt x="0" y="0"/>
                </a:moveTo>
                <a:lnTo>
                  <a:pt x="4317918" y="0"/>
                </a:lnTo>
                <a:lnTo>
                  <a:pt x="4317918" y="2608742"/>
                </a:lnTo>
                <a:lnTo>
                  <a:pt x="0" y="2608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047257" y="6278600"/>
            <a:ext cx="1297229" cy="1486795"/>
          </a:xfrm>
          <a:custGeom>
            <a:avLst/>
            <a:gdLst/>
            <a:ahLst/>
            <a:cxnLst/>
            <a:rect r="r" b="b" t="t" l="l"/>
            <a:pathLst>
              <a:path h="1486795" w="1297229">
                <a:moveTo>
                  <a:pt x="0" y="0"/>
                </a:moveTo>
                <a:lnTo>
                  <a:pt x="1297229" y="0"/>
                </a:lnTo>
                <a:lnTo>
                  <a:pt x="1297229" y="1486796"/>
                </a:lnTo>
                <a:lnTo>
                  <a:pt x="0" y="14867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564904" y="1813543"/>
            <a:ext cx="4420780" cy="1011253"/>
          </a:xfrm>
          <a:custGeom>
            <a:avLst/>
            <a:gdLst/>
            <a:ahLst/>
            <a:cxnLst/>
            <a:rect r="r" b="b" t="t" l="l"/>
            <a:pathLst>
              <a:path h="1011253" w="4420780">
                <a:moveTo>
                  <a:pt x="0" y="0"/>
                </a:moveTo>
                <a:lnTo>
                  <a:pt x="4420780" y="0"/>
                </a:lnTo>
                <a:lnTo>
                  <a:pt x="4420780" y="1011253"/>
                </a:lnTo>
                <a:lnTo>
                  <a:pt x="0" y="10112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購買機票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1083" y="5660477"/>
            <a:ext cx="9077936" cy="481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to Sans Italics"/>
                <a:ea typeface="Noto Sans Italics"/>
              </a:rPr>
              <a:t> 根據學校日子購買機票i.e 9月到步 要買</a:t>
            </a:r>
            <a:r>
              <a:rPr lang="en-US" sz="2800">
                <a:solidFill>
                  <a:srgbClr val="E9002C"/>
                </a:solidFill>
                <a:latin typeface="Noto Sans Italics"/>
                <a:ea typeface="Noto Sans Italics"/>
              </a:rPr>
              <a:t>8月31日</a:t>
            </a:r>
            <a:r>
              <a:rPr lang="en-US" sz="2800">
                <a:solidFill>
                  <a:srgbClr val="000000"/>
                </a:solidFill>
                <a:ea typeface="Noto Sans Italics"/>
              </a:rPr>
              <a:t>到達機票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511053" y="8073213"/>
            <a:ext cx="4071093" cy="372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Noto Sans"/>
                <a:ea typeface="Noto Sans"/>
              </a:rPr>
              <a:t>12 歲以下要UM, 比較照顧學生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13041" y="8073213"/>
            <a:ext cx="3633049" cy="76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Noto Sans"/>
                <a:ea typeface="Noto Sans"/>
              </a:rPr>
              <a:t>14歲以下不可以獨自乘搭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Noto Sans"/>
                <a:ea typeface="Noto Sans"/>
              </a:rPr>
              <a:t>14-16歲需要家長信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879348" y="8045274"/>
            <a:ext cx="3633049" cy="76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Noto Sans"/>
                <a:ea typeface="Noto Sans"/>
              </a:rPr>
              <a:t>UM 政策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Noto Sans"/>
                <a:ea typeface="Noto Sans"/>
              </a:rPr>
              <a:t>究竟15歲需不需要？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821155" y="2797878"/>
            <a:ext cx="3633049" cy="76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Noto Sans"/>
                <a:ea typeface="Noto Sans"/>
              </a:rPr>
              <a:t>1年要買幾多套機票？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ea typeface="Noto Sans"/>
              </a:rPr>
              <a:t>提前多久買？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1083" y="6391735"/>
            <a:ext cx="4472906" cy="1471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to Sans Italics"/>
                <a:ea typeface="Noto Sans Italics"/>
              </a:rPr>
              <a:t>half-term 機票：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to Sans Italics"/>
                <a:ea typeface="Noto Sans Italics"/>
              </a:rPr>
              <a:t>19/10 - 只可以買晚上起飛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to Sans Italics"/>
                <a:ea typeface="Noto Sans Italics"/>
              </a:rPr>
              <a:t>3/11 - 只可以6pm 後到學校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96584" y="1905137"/>
            <a:ext cx="8115300" cy="4886117"/>
            <a:chOff x="0" y="0"/>
            <a:chExt cx="2137363" cy="128687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37363" cy="1286879"/>
            </a:xfrm>
            <a:custGeom>
              <a:avLst/>
              <a:gdLst/>
              <a:ahLst/>
              <a:cxnLst/>
              <a:rect r="r" b="b" t="t" l="l"/>
              <a:pathLst>
                <a:path h="1286879" w="213736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1238225"/>
                  </a:lnTo>
                  <a:cubicBezTo>
                    <a:pt x="2137363" y="1265096"/>
                    <a:pt x="2115580" y="1286879"/>
                    <a:pt x="2088710" y="1286879"/>
                  </a:cubicBezTo>
                  <a:lnTo>
                    <a:pt x="48654" y="1286879"/>
                  </a:lnTo>
                  <a:cubicBezTo>
                    <a:pt x="21783" y="1286879"/>
                    <a:pt x="0" y="1265096"/>
                    <a:pt x="0" y="1238225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DF5F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137363" cy="13345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374102" y="1905137"/>
            <a:ext cx="8115300" cy="6869857"/>
            <a:chOff x="0" y="0"/>
            <a:chExt cx="2137363" cy="180934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37363" cy="1809345"/>
            </a:xfrm>
            <a:custGeom>
              <a:avLst/>
              <a:gdLst/>
              <a:ahLst/>
              <a:cxnLst/>
              <a:rect r="r" b="b" t="t" l="l"/>
              <a:pathLst>
                <a:path h="1809345" w="213736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1760692"/>
                  </a:lnTo>
                  <a:cubicBezTo>
                    <a:pt x="2137363" y="1787562"/>
                    <a:pt x="2115580" y="1809345"/>
                    <a:pt x="2088710" y="1809345"/>
                  </a:cubicBezTo>
                  <a:lnTo>
                    <a:pt x="48654" y="1809345"/>
                  </a:lnTo>
                  <a:cubicBezTo>
                    <a:pt x="21783" y="1809345"/>
                    <a:pt x="0" y="1787562"/>
                    <a:pt x="0" y="1760692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FCECEC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137363" cy="18569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6215895" y="2510255"/>
            <a:ext cx="5498874" cy="4921492"/>
          </a:xfrm>
          <a:custGeom>
            <a:avLst/>
            <a:gdLst/>
            <a:ahLst/>
            <a:cxnLst/>
            <a:rect r="r" b="b" t="t" l="l"/>
            <a:pathLst>
              <a:path h="4921492" w="5498874">
                <a:moveTo>
                  <a:pt x="0" y="0"/>
                </a:moveTo>
                <a:lnTo>
                  <a:pt x="5498874" y="0"/>
                </a:lnTo>
                <a:lnTo>
                  <a:pt x="5498874" y="4921492"/>
                </a:lnTo>
                <a:lnTo>
                  <a:pt x="0" y="49214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latin typeface="Montserrat Classic Bold"/>
                <a:ea typeface="Montserrat Classic Bold"/>
              </a:rPr>
              <a:t>學生簽證/BNO簽證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2319586"/>
            <a:ext cx="8115300" cy="5033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ea typeface="Noto Sans"/>
              </a:rPr>
              <a:t>學生簽證流程：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1）做肺結核報告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2）等學校CAS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3）透過中介/學校指定律師或者自己安排 （Elite簽證服務：£100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4）監護人會提供監護人證明信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5）平均大約2-4星期左右簽發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6）最遲7月應該收到CAS</a:t>
            </a:r>
          </a:p>
          <a:p>
            <a:pPr>
              <a:lnSpc>
                <a:spcPts val="448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9406218" y="2319586"/>
            <a:ext cx="8115300" cy="6455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BNO簽證流程：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1）做肺結核報告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2）父母其中一方需要成為主申請人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3）同時申請孩子附屬BNO 簽證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4）平均大約8星期左右簽發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"/>
                <a:ea typeface="Noto Sans"/>
              </a:rPr>
              <a:t>Elite 服務:每個申請£100</a:t>
            </a:r>
          </a:p>
          <a:p>
            <a:pPr>
              <a:lnSpc>
                <a:spcPts val="4480"/>
              </a:lnSpc>
            </a:p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Noto Sans Italics"/>
                <a:ea typeface="Noto Sans Italics"/>
              </a:rPr>
              <a:t>*好處：</a:t>
            </a: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to Sans Italics"/>
                <a:ea typeface="Noto Sans Italics"/>
              </a:rPr>
              <a:t>申請5年，不需要因為year 11 -&gt; year 12 重新申請</a:t>
            </a:r>
          </a:p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Noto Sans Italics"/>
                <a:ea typeface="Noto Sans Italics"/>
              </a:rPr>
              <a:t>如果續期已經18歲和住滿5年，可以單獨申請永居</a:t>
            </a: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Noto Sans Italics"/>
                <a:ea typeface="Noto Sans Italics"/>
              </a:rPr>
              <a:t>*記得告訴學校不需要CAS，有機會可以收取本地學費</a:t>
            </a:r>
          </a:p>
          <a:p>
            <a:pPr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2597" y="2057400"/>
            <a:ext cx="4705051" cy="470505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6030088" y="199326"/>
            <a:ext cx="6190129" cy="6190129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latin typeface="Montserrat Classic Bold"/>
                <a:ea typeface="Montserrat Classic Bold"/>
              </a:rPr>
              <a:t>6月前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25804" y="882735"/>
            <a:ext cx="4598696" cy="550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Noto Sans"/>
              </a:rPr>
              <a:t>開學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Noto Sans"/>
              </a:rPr>
              <a:t>和學生考慮是不是陪開學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Noto Sans"/>
              </a:rPr>
              <a:t>留在英國日子和安排</a:t>
            </a:r>
          </a:p>
          <a:p>
            <a:pPr algn="ctr">
              <a:lnSpc>
                <a:spcPts val="7279"/>
              </a:lnSpc>
            </a:pPr>
          </a:p>
        </p:txBody>
      </p:sp>
      <p:grpSp>
        <p:nvGrpSpPr>
          <p:cNvPr name="Group 23" id="23"/>
          <p:cNvGrpSpPr/>
          <p:nvPr/>
        </p:nvGrpSpPr>
        <p:grpSpPr>
          <a:xfrm rot="0">
            <a:off x="11926421" y="3845871"/>
            <a:ext cx="5091953" cy="509195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1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4147033" y="3519463"/>
            <a:ext cx="4978119" cy="5418361"/>
          </a:xfrm>
          <a:custGeom>
            <a:avLst/>
            <a:gdLst/>
            <a:ahLst/>
            <a:cxnLst/>
            <a:rect r="r" b="b" t="t" l="l"/>
            <a:pathLst>
              <a:path h="5418361" w="4978119">
                <a:moveTo>
                  <a:pt x="0" y="0"/>
                </a:moveTo>
                <a:lnTo>
                  <a:pt x="4978120" y="0"/>
                </a:lnTo>
                <a:lnTo>
                  <a:pt x="4978120" y="5418361"/>
                </a:lnTo>
                <a:lnTo>
                  <a:pt x="0" y="5418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416936" y="2179656"/>
            <a:ext cx="3536374" cy="458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Noto Sans"/>
              </a:rPr>
              <a:t>機票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oto Sans"/>
                <a:ea typeface="Noto Sans"/>
              </a:rPr>
              <a:t>已經購買9月和12月來回機票</a:t>
            </a:r>
          </a:p>
          <a:p>
            <a:pPr algn="just">
              <a:lnSpc>
                <a:spcPts val="7279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12704210" y="3857271"/>
            <a:ext cx="3536374" cy="5811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ea typeface="Noto Sans"/>
              </a:rPr>
              <a:t>選課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Noto Sans"/>
                <a:ea typeface="Noto Sans"/>
              </a:rPr>
              <a:t>考慮選課（GCSE和ALevel）</a:t>
            </a:r>
          </a:p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ea typeface="Noto Sans"/>
              </a:rPr>
              <a:t>不熟悉安排補習（例如西班牙文等</a:t>
            </a:r>
          </a:p>
          <a:p>
            <a:pPr algn="ctr">
              <a:lnSpc>
                <a:spcPts val="727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4914714" y="1017575"/>
            <a:ext cx="4389588" cy="3906733"/>
          </a:xfrm>
          <a:custGeom>
            <a:avLst/>
            <a:gdLst/>
            <a:ahLst/>
            <a:cxnLst/>
            <a:rect r="r" b="b" t="t" l="l"/>
            <a:pathLst>
              <a:path h="3906733" w="4389588">
                <a:moveTo>
                  <a:pt x="0" y="0"/>
                </a:moveTo>
                <a:lnTo>
                  <a:pt x="4389588" y="0"/>
                </a:lnTo>
                <a:lnTo>
                  <a:pt x="4389588" y="3906734"/>
                </a:lnTo>
                <a:lnTo>
                  <a:pt x="0" y="39067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917690" y="5143500"/>
            <a:ext cx="1288122" cy="1544974"/>
          </a:xfrm>
          <a:custGeom>
            <a:avLst/>
            <a:gdLst/>
            <a:ahLst/>
            <a:cxnLst/>
            <a:rect r="r" b="b" t="t" l="l"/>
            <a:pathLst>
              <a:path h="1544974" w="1288122">
                <a:moveTo>
                  <a:pt x="0" y="0"/>
                </a:moveTo>
                <a:lnTo>
                  <a:pt x="1288123" y="0"/>
                </a:lnTo>
                <a:lnTo>
                  <a:pt x="1288123" y="1544974"/>
                </a:lnTo>
                <a:lnTo>
                  <a:pt x="0" y="15449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60816" y="2051838"/>
            <a:ext cx="3318136" cy="2795529"/>
          </a:xfrm>
          <a:custGeom>
            <a:avLst/>
            <a:gdLst/>
            <a:ahLst/>
            <a:cxnLst/>
            <a:rect r="r" b="b" t="t" l="l"/>
            <a:pathLst>
              <a:path h="2795529" w="3318136">
                <a:moveTo>
                  <a:pt x="0" y="0"/>
                </a:moveTo>
                <a:lnTo>
                  <a:pt x="3318135" y="0"/>
                </a:lnTo>
                <a:lnTo>
                  <a:pt x="3318135" y="2795529"/>
                </a:lnTo>
                <a:lnTo>
                  <a:pt x="0" y="27955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894598" y="463107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latin typeface="Montserrat Classic Bold"/>
                <a:ea typeface="Montserrat Classic Bold"/>
              </a:rPr>
              <a:t>5月-7月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29224" y="3209067"/>
            <a:ext cx="3054846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ontserrat 2 Bold"/>
              </a:rPr>
              <a:t>welcome pack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8641" y="5613092"/>
            <a:ext cx="2856012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ea typeface="Montserrat 2"/>
              </a:rPr>
              <a:t>簽證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61049" y="7463174"/>
            <a:ext cx="2856012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ea typeface="Montserrat 2"/>
              </a:rPr>
              <a:t>購買個人物品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43813" y="960425"/>
            <a:ext cx="762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校服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443813" y="1462393"/>
            <a:ext cx="3429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課外活動和收費活動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443813" y="1995905"/>
            <a:ext cx="2667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宿舍簡介和校規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38775" y="2607248"/>
            <a:ext cx="118205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家長同意書（internet,電腦使用，零用錢等，注意每一個的截止日子）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015313" y="3218592"/>
            <a:ext cx="1524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醫療表格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015313" y="3828192"/>
            <a:ext cx="1524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個人物品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824813" y="4333017"/>
            <a:ext cx="1905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開學日安排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917690" y="7174249"/>
            <a:ext cx="6552828" cy="1136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Montserrat 1"/>
                <a:ea typeface="Montserrat 1"/>
              </a:rPr>
              <a:t>根據學校Welcome Pack 購買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ea typeface="Montserrat 1"/>
              </a:rPr>
              <a:t>不要買超過的用品，如有需要可以網購或假期後帶回去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ea typeface="Montserrat 1"/>
              </a:rPr>
              <a:t>注意宿舍可以使用的空間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3032279" y="3068544"/>
            <a:ext cx="4918498" cy="5898029"/>
          </a:xfrm>
          <a:custGeom>
            <a:avLst/>
            <a:gdLst/>
            <a:ahLst/>
            <a:cxnLst/>
            <a:rect r="r" b="b" t="t" l="l"/>
            <a:pathLst>
              <a:path h="5898029" w="4918498">
                <a:moveTo>
                  <a:pt x="0" y="0"/>
                </a:moveTo>
                <a:lnTo>
                  <a:pt x="4918498" y="0"/>
                </a:lnTo>
                <a:lnTo>
                  <a:pt x="4918498" y="5898029"/>
                </a:lnTo>
                <a:lnTo>
                  <a:pt x="0" y="58980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190304" y="5414278"/>
            <a:ext cx="4519898" cy="3552295"/>
          </a:xfrm>
          <a:custGeom>
            <a:avLst/>
            <a:gdLst/>
            <a:ahLst/>
            <a:cxnLst/>
            <a:rect r="r" b="b" t="t" l="l"/>
            <a:pathLst>
              <a:path h="3552295" w="4519898">
                <a:moveTo>
                  <a:pt x="0" y="0"/>
                </a:moveTo>
                <a:lnTo>
                  <a:pt x="4519897" y="0"/>
                </a:lnTo>
                <a:lnTo>
                  <a:pt x="4519897" y="3552295"/>
                </a:lnTo>
                <a:lnTo>
                  <a:pt x="0" y="35522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771836" y="915729"/>
            <a:ext cx="2525159" cy="3189051"/>
          </a:xfrm>
          <a:custGeom>
            <a:avLst/>
            <a:gdLst/>
            <a:ahLst/>
            <a:cxnLst/>
            <a:rect r="r" b="b" t="t" l="l"/>
            <a:pathLst>
              <a:path h="3189051" w="2525159">
                <a:moveTo>
                  <a:pt x="0" y="0"/>
                </a:moveTo>
                <a:lnTo>
                  <a:pt x="2525160" y="0"/>
                </a:lnTo>
                <a:lnTo>
                  <a:pt x="2525160" y="3189051"/>
                </a:lnTo>
                <a:lnTo>
                  <a:pt x="0" y="31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564953" y="6389455"/>
            <a:ext cx="3301500" cy="2476125"/>
          </a:xfrm>
          <a:custGeom>
            <a:avLst/>
            <a:gdLst/>
            <a:ahLst/>
            <a:cxnLst/>
            <a:rect r="r" b="b" t="t" l="l"/>
            <a:pathLst>
              <a:path h="2476125" w="3301500">
                <a:moveTo>
                  <a:pt x="0" y="0"/>
                </a:moveTo>
                <a:lnTo>
                  <a:pt x="3301501" y="0"/>
                </a:lnTo>
                <a:lnTo>
                  <a:pt x="3301501" y="2476125"/>
                </a:lnTo>
                <a:lnTo>
                  <a:pt x="0" y="24761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67664" y="6389455"/>
            <a:ext cx="2098066" cy="2115999"/>
          </a:xfrm>
          <a:custGeom>
            <a:avLst/>
            <a:gdLst/>
            <a:ahLst/>
            <a:cxnLst/>
            <a:rect r="r" b="b" t="t" l="l"/>
            <a:pathLst>
              <a:path h="2115999" w="2098066">
                <a:moveTo>
                  <a:pt x="0" y="0"/>
                </a:moveTo>
                <a:lnTo>
                  <a:pt x="2098067" y="0"/>
                </a:lnTo>
                <a:lnTo>
                  <a:pt x="2098067" y="2115999"/>
                </a:lnTo>
                <a:lnTo>
                  <a:pt x="0" y="21159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校服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60816" y="1887306"/>
            <a:ext cx="9760339" cy="4378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to Sans"/>
                <a:ea typeface="Noto Sans"/>
              </a:rPr>
              <a:t>•一定要check 是不是網上校服店還是校內店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to Sans"/>
                <a:ea typeface="Noto Sans"/>
              </a:rPr>
              <a:t>•校內店需要提前預約（5月開始）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to Sans"/>
                <a:ea typeface="Noto Sans"/>
              </a:rPr>
              <a:t>•可以問同校師兄等關於校服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•可以考慮購買二手校服（學校電郵會提供購買資料）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to Sans"/>
                <a:ea typeface="Noto Sans"/>
              </a:rPr>
              <a:t>•量度三圍</a:t>
            </a:r>
          </a:p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Noto Sans"/>
                <a:ea typeface="Noto Sans"/>
              </a:rPr>
              <a:t>•可以透過宿舍matron 換校服</a:t>
            </a:r>
          </a:p>
          <a:p>
            <a:pPr>
              <a:lnSpc>
                <a:spcPts val="4620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947078" y="8452223"/>
            <a:ext cx="1143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訂名帶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440835" y="8909423"/>
            <a:ext cx="336299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  <a:ea typeface="Noto Sans"/>
              </a:rPr>
              <a:t>Uppingham 校服店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84829" y="8743950"/>
            <a:ext cx="15240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Noto Sans"/>
              </a:rPr>
              <a:t>正式校服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202913" y="4214128"/>
            <a:ext cx="166300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"/>
              </a:rPr>
              <a:t>sports kit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511458" y="-583408"/>
            <a:ext cx="7758401" cy="6187324"/>
          </a:xfrm>
          <a:custGeom>
            <a:avLst/>
            <a:gdLst/>
            <a:ahLst/>
            <a:cxnLst/>
            <a:rect r="r" b="b" t="t" l="l"/>
            <a:pathLst>
              <a:path h="6187324" w="7758401">
                <a:moveTo>
                  <a:pt x="0" y="0"/>
                </a:moveTo>
                <a:lnTo>
                  <a:pt x="7758400" y="0"/>
                </a:lnTo>
                <a:lnTo>
                  <a:pt x="7758400" y="6187325"/>
                </a:lnTo>
                <a:lnTo>
                  <a:pt x="0" y="6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725" y="9258300"/>
            <a:ext cx="3722052" cy="739758"/>
          </a:xfrm>
          <a:custGeom>
            <a:avLst/>
            <a:gdLst/>
            <a:ahLst/>
            <a:cxnLst/>
            <a:rect r="r" b="b" t="t" l="l"/>
            <a:pathLst>
              <a:path h="739758" w="3722052">
                <a:moveTo>
                  <a:pt x="0" y="0"/>
                </a:moveTo>
                <a:lnTo>
                  <a:pt x="3722052" y="0"/>
                </a:lnTo>
                <a:lnTo>
                  <a:pt x="3722052" y="739758"/>
                </a:lnTo>
                <a:lnTo>
                  <a:pt x="0" y="739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90078" y="9656030"/>
            <a:ext cx="4019430" cy="475274"/>
            <a:chOff x="0" y="0"/>
            <a:chExt cx="5359241" cy="6336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6349"/>
              <a:ext cx="774670" cy="545174"/>
            </a:xfrm>
            <a:custGeom>
              <a:avLst/>
              <a:gdLst/>
              <a:ahLst/>
              <a:cxnLst/>
              <a:rect r="r" b="b" t="t" l="l"/>
              <a:pathLst>
                <a:path h="545174" w="774670">
                  <a:moveTo>
                    <a:pt x="0" y="0"/>
                  </a:moveTo>
                  <a:lnTo>
                    <a:pt x="774670" y="0"/>
                  </a:lnTo>
                  <a:lnTo>
                    <a:pt x="774670" y="545174"/>
                  </a:lnTo>
                  <a:lnTo>
                    <a:pt x="0" y="5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84595" y="0"/>
              <a:ext cx="4121620" cy="633699"/>
            </a:xfrm>
            <a:custGeom>
              <a:avLst/>
              <a:gdLst/>
              <a:ahLst/>
              <a:cxnLst/>
              <a:rect r="r" b="b" t="t" l="l"/>
              <a:pathLst>
                <a:path h="633699" w="4121620">
                  <a:moveTo>
                    <a:pt x="0" y="0"/>
                  </a:moveTo>
                  <a:lnTo>
                    <a:pt x="4121620" y="0"/>
                  </a:lnTo>
                  <a:lnTo>
                    <a:pt x="4121620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37620" y="114536"/>
              <a:ext cx="4121620" cy="377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353"/>
                </a:lnSpc>
                <a:spcBef>
                  <a:spcPct val="0"/>
                </a:spcBef>
              </a:pPr>
              <a:r>
                <a:rPr lang="en-US" sz="1681">
                  <a:solidFill>
                    <a:srgbClr val="000000"/>
                  </a:solidFill>
                  <a:latin typeface="Montserrat Classic"/>
                  <a:ea typeface="Montserrat Classic"/>
                </a:rPr>
                <a:t>升學界花姐 英國升學vlog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09508" y="9668791"/>
            <a:ext cx="3711647" cy="449752"/>
            <a:chOff x="0" y="0"/>
            <a:chExt cx="4948863" cy="5996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9670" cy="599670"/>
            </a:xfrm>
            <a:custGeom>
              <a:avLst/>
              <a:gdLst/>
              <a:ahLst/>
              <a:cxnLst/>
              <a:rect r="r" b="b" t="t" l="l"/>
              <a:pathLst>
                <a:path h="599670" w="599670">
                  <a:moveTo>
                    <a:pt x="0" y="0"/>
                  </a:moveTo>
                  <a:lnTo>
                    <a:pt x="599670" y="0"/>
                  </a:lnTo>
                  <a:lnTo>
                    <a:pt x="599670" y="599670"/>
                  </a:lnTo>
                  <a:lnTo>
                    <a:pt x="0" y="59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27243" y="23972"/>
              <a:ext cx="4121620" cy="477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26"/>
                </a:lnSpc>
                <a:spcBef>
                  <a:spcPct val="0"/>
                </a:spcBef>
              </a:pPr>
              <a:r>
                <a:rPr lang="en-US" sz="2161">
                  <a:solidFill>
                    <a:srgbClr val="362E2C"/>
                  </a:solidFill>
                  <a:latin typeface="Montserrat Classic"/>
                  <a:ea typeface="Montserrat Classic"/>
                </a:rPr>
                <a:t>＋852 6810 8836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73621" y="9656030"/>
            <a:ext cx="3678377" cy="475274"/>
            <a:chOff x="0" y="0"/>
            <a:chExt cx="4904503" cy="6336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3699" cy="633699"/>
            </a:xfrm>
            <a:custGeom>
              <a:avLst/>
              <a:gdLst/>
              <a:ahLst/>
              <a:cxnLst/>
              <a:rect r="r" b="b" t="t" l="l"/>
              <a:pathLst>
                <a:path h="633699" w="633699">
                  <a:moveTo>
                    <a:pt x="0" y="0"/>
                  </a:moveTo>
                  <a:lnTo>
                    <a:pt x="633699" y="0"/>
                  </a:lnTo>
                  <a:lnTo>
                    <a:pt x="633699" y="633699"/>
                  </a:lnTo>
                  <a:lnTo>
                    <a:pt x="0" y="633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947809" y="62798"/>
              <a:ext cx="3956695" cy="4604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4"/>
                </a:lnSpc>
                <a:spcBef>
                  <a:spcPct val="0"/>
                </a:spcBef>
              </a:pPr>
              <a:r>
                <a:rPr lang="en-US" sz="2074">
                  <a:solidFill>
                    <a:srgbClr val="362E2C"/>
                  </a:solidFill>
                  <a:latin typeface="Montserrat Classic"/>
                </a:rPr>
                <a:t>WWW.ELITEACS.COM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4218697" y="515608"/>
            <a:ext cx="8742692" cy="8742692"/>
          </a:xfrm>
          <a:custGeom>
            <a:avLst/>
            <a:gdLst/>
            <a:ahLst/>
            <a:cxnLst/>
            <a:rect r="r" b="b" t="t" l="l"/>
            <a:pathLst>
              <a:path h="8742692" w="8742692">
                <a:moveTo>
                  <a:pt x="0" y="0"/>
                </a:moveTo>
                <a:lnTo>
                  <a:pt x="8742693" y="0"/>
                </a:lnTo>
                <a:lnTo>
                  <a:pt x="8742693" y="8742692"/>
                </a:lnTo>
                <a:lnTo>
                  <a:pt x="0" y="87426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150401" y="4893932"/>
            <a:ext cx="4436412" cy="3537403"/>
          </a:xfrm>
          <a:custGeom>
            <a:avLst/>
            <a:gdLst/>
            <a:ahLst/>
            <a:cxnLst/>
            <a:rect r="r" b="b" t="t" l="l"/>
            <a:pathLst>
              <a:path h="3537403" w="4436412">
                <a:moveTo>
                  <a:pt x="0" y="0"/>
                </a:moveTo>
                <a:lnTo>
                  <a:pt x="4436412" y="0"/>
                </a:lnTo>
                <a:lnTo>
                  <a:pt x="4436412" y="3537403"/>
                </a:lnTo>
                <a:lnTo>
                  <a:pt x="0" y="3537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179565" y="4963962"/>
            <a:ext cx="3212707" cy="3467373"/>
          </a:xfrm>
          <a:custGeom>
            <a:avLst/>
            <a:gdLst/>
            <a:ahLst/>
            <a:cxnLst/>
            <a:rect r="r" b="b" t="t" l="l"/>
            <a:pathLst>
              <a:path h="3467373" w="3212707">
                <a:moveTo>
                  <a:pt x="0" y="0"/>
                </a:moveTo>
                <a:lnTo>
                  <a:pt x="3212707" y="0"/>
                </a:lnTo>
                <a:lnTo>
                  <a:pt x="3212707" y="3467373"/>
                </a:lnTo>
                <a:lnTo>
                  <a:pt x="0" y="34673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928311" y="8833662"/>
            <a:ext cx="927921" cy="835129"/>
          </a:xfrm>
          <a:custGeom>
            <a:avLst/>
            <a:gdLst/>
            <a:ahLst/>
            <a:cxnLst/>
            <a:rect r="r" b="b" t="t" l="l"/>
            <a:pathLst>
              <a:path h="835129" w="927921">
                <a:moveTo>
                  <a:pt x="0" y="0"/>
                </a:moveTo>
                <a:lnTo>
                  <a:pt x="927921" y="0"/>
                </a:lnTo>
                <a:lnTo>
                  <a:pt x="927921" y="835129"/>
                </a:lnTo>
                <a:lnTo>
                  <a:pt x="0" y="8351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135473" y="2055473"/>
            <a:ext cx="3255185" cy="6176054"/>
          </a:xfrm>
          <a:custGeom>
            <a:avLst/>
            <a:gdLst/>
            <a:ahLst/>
            <a:cxnLst/>
            <a:rect r="r" b="b" t="t" l="l"/>
            <a:pathLst>
              <a:path h="6176054" w="3255185">
                <a:moveTo>
                  <a:pt x="0" y="0"/>
                </a:moveTo>
                <a:lnTo>
                  <a:pt x="3255185" y="0"/>
                </a:lnTo>
                <a:lnTo>
                  <a:pt x="3255185" y="6176054"/>
                </a:lnTo>
                <a:lnTo>
                  <a:pt x="0" y="617605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60816" y="382258"/>
            <a:ext cx="11051994" cy="113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40"/>
              </a:lnSpc>
            </a:pPr>
            <a:r>
              <a:rPr lang="en-US" sz="6600">
                <a:solidFill>
                  <a:srgbClr val="362E2C"/>
                </a:solidFill>
                <a:ea typeface="Montserrat Classic Bold"/>
              </a:rPr>
              <a:t>醫療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04239" y="1641403"/>
            <a:ext cx="11051994" cy="380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Montserrat 1"/>
                <a:ea typeface="Montserrat 1"/>
              </a:rPr>
              <a:t>九成都是透過NHS (國民保健)提供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Montserrat 1"/>
                <a:ea typeface="Montserrat 1"/>
              </a:rPr>
              <a:t>看醫生, 牙醫, 住院都不用收費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Montserrat 1"/>
                <a:ea typeface="Montserrat 1"/>
              </a:rPr>
              <a:t>有任何問題，一定要告訴學校（例如舍監，Medical Centre）等來處理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Montserrat 1"/>
                <a:ea typeface="Montserrat 1"/>
              </a:rPr>
              <a:t>簡單的病, 例如傷風感冒等提供止痛藥 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ea typeface="Montserrat 1"/>
              </a:rPr>
              <a:t>需要時候學校會安排醫生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Montserrat 1"/>
                <a:ea typeface="Montserrat 1"/>
              </a:rPr>
              <a:t>如因為排期問題，學校醫務所會建議到私人診所 （例如Physio)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ea typeface="Montserrat 1"/>
              </a:rPr>
              <a:t>如果不滿意學校醫療安排，需要請假和監護人帶往倫敦看私家醫生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ea typeface="Montserrat 1"/>
              </a:rPr>
              <a:t>如有長期病患紀錄一定要通知學校</a:t>
            </a:r>
          </a:p>
          <a:p>
            <a:pPr>
              <a:lnSpc>
                <a:spcPts val="3010"/>
              </a:lnSpc>
              <a:spcBef>
                <a:spcPct val="0"/>
              </a:spcBef>
            </a:pPr>
          </a:p>
          <a:p>
            <a:pPr>
              <a:lnSpc>
                <a:spcPts val="3010"/>
              </a:lnSpc>
              <a:spcBef>
                <a:spcPct val="0"/>
              </a:spcBef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150401" y="8374185"/>
            <a:ext cx="443641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ea typeface="Noto Sans"/>
              </a:rPr>
              <a:t>開學前需要提供所有疫苗紀錄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676397" y="8374185"/>
            <a:ext cx="443641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ea typeface="Noto Sans"/>
              </a:rPr>
              <a:t>不要帶平安要。。如果隔離吃左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822888" y="8374185"/>
            <a:ext cx="443641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Noto Sans"/>
                <a:ea typeface="Noto Sans"/>
              </a:rPr>
              <a:t>留學生保險 -包醫療和旅遊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DAGB2CWhmiU</dc:identifier>
  <dcterms:modified xsi:type="dcterms:W3CDTF">2011-08-01T06:04:30Z</dcterms:modified>
  <cp:revision>1</cp:revision>
  <dc:title>Guardianship 2024</dc:title>
</cp:coreProperties>
</file>