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56" r:id="rId2"/>
    <p:sldId id="257" r:id="rId3"/>
    <p:sldId id="268" r:id="rId4"/>
    <p:sldId id="267" r:id="rId5"/>
    <p:sldId id="262" r:id="rId6"/>
    <p:sldId id="263" r:id="rId7"/>
    <p:sldId id="264" r:id="rId8"/>
    <p:sldId id="265" r:id="rId9"/>
    <p:sldId id="266" r:id="rId1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BDC"/>
    <a:srgbClr val="CAC7D8"/>
    <a:srgbClr val="EA0D44"/>
    <a:srgbClr val="362E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0"/>
    <p:restoredTop sz="94694"/>
  </p:normalViewPr>
  <p:slideViewPr>
    <p:cSldViewPr snapToGrid="0" showGuides="1">
      <p:cViewPr varScale="1">
        <p:scale>
          <a:sx n="84" d="100"/>
          <a:sy n="84" d="100"/>
        </p:scale>
        <p:origin x="3408" y="18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E16B7-5FD6-4788-8164-D3FFD2AFBB59}" type="datetimeFigureOut">
              <a:rPr lang="zh-CN" altLang="en-US" smtClean="0"/>
              <a:t>2023/6/23</a:t>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C9009-E278-4834-BFA8-DFC3D49B320F}" type="slidenum">
              <a:rPr lang="zh-CN" altLang="en-US" smtClean="0"/>
              <a:t>‹#›</a:t>
            </a:fld>
            <a:endParaRPr lang="zh-CN" altLang="en-US"/>
          </a:p>
        </p:txBody>
      </p:sp>
    </p:spTree>
    <p:extLst>
      <p:ext uri="{BB962C8B-B14F-4D97-AF65-F5344CB8AC3E}">
        <p14:creationId xmlns:p14="http://schemas.microsoft.com/office/powerpoint/2010/main" val="143550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zh-CN"/>
              <a:t>Registered Company     Number 11632695 Elite Anglo-Chinese Services </a:t>
            </a:r>
            <a:endParaRPr lang="zh-CN" altLang="en-US"/>
          </a:p>
        </p:txBody>
      </p:sp>
      <p:sp>
        <p:nvSpPr>
          <p:cNvPr id="5" name="Footer Placeholder 4"/>
          <p:cNvSpPr>
            <a:spLocks noGrp="1"/>
          </p:cNvSpPr>
          <p:nvPr>
            <p:ph type="ftr" sz="quarter" idx="11"/>
          </p:nvPr>
        </p:nvSpPr>
        <p:spPr/>
        <p:txBody>
          <a:bodyPr/>
          <a:lstStyle/>
          <a:p>
            <a:r>
              <a:rPr lang="en-US" altLang="zh-CN"/>
              <a:t>Student Handbook</a:t>
            </a:r>
            <a:endParaRPr lang="zh-CN" altLang="en-US"/>
          </a:p>
        </p:txBody>
      </p:sp>
      <p:sp>
        <p:nvSpPr>
          <p:cNvPr id="6" name="Slide Number Placeholder 5"/>
          <p:cNvSpPr>
            <a:spLocks noGrp="1"/>
          </p:cNvSpPr>
          <p:nvPr>
            <p:ph type="sldNum" sz="quarter" idx="12"/>
          </p:nvPr>
        </p:nvSpPr>
        <p:spPr/>
        <p:txBody>
          <a:bodyPr/>
          <a:lstStyle/>
          <a:p>
            <a:fld id="{2980EE42-1FD7-4A25-8B19-D8461498B888}" type="slidenum">
              <a:rPr lang="zh-CN" altLang="en-US" smtClean="0"/>
              <a:t>‹#›</a:t>
            </a:fld>
            <a:endParaRPr lang="zh-CN" altLang="en-US" dirty="0"/>
          </a:p>
        </p:txBody>
      </p:sp>
    </p:spTree>
    <p:extLst>
      <p:ext uri="{BB962C8B-B14F-4D97-AF65-F5344CB8AC3E}">
        <p14:creationId xmlns:p14="http://schemas.microsoft.com/office/powerpoint/2010/main" val="126949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r>
              <a:rPr lang="en-US" altLang="zh-CN"/>
              <a:t>Registered Company     Number 11632695 Elite Anglo-Chinese Services </a:t>
            </a:r>
            <a:endParaRPr lang="zh-CN" altLang="en-US"/>
          </a:p>
        </p:txBody>
      </p:sp>
      <p:sp>
        <p:nvSpPr>
          <p:cNvPr id="5" name="Footer Placeholder 4"/>
          <p:cNvSpPr>
            <a:spLocks noGrp="1"/>
          </p:cNvSpPr>
          <p:nvPr>
            <p:ph type="ftr" sz="quarter" idx="11"/>
          </p:nvPr>
        </p:nvSpPr>
        <p:spPr/>
        <p:txBody>
          <a:bodyPr/>
          <a:lstStyle/>
          <a:p>
            <a:r>
              <a:rPr lang="en-US" altLang="zh-CN"/>
              <a:t>Student Handbook</a:t>
            </a:r>
            <a:endParaRPr lang="zh-CN" altLang="en-US"/>
          </a:p>
        </p:txBody>
      </p:sp>
      <p:sp>
        <p:nvSpPr>
          <p:cNvPr id="6" name="Slide Number Placeholder 5"/>
          <p:cNvSpPr>
            <a:spLocks noGrp="1"/>
          </p:cNvSpPr>
          <p:nvPr>
            <p:ph type="sldNum" sz="quarter" idx="12"/>
          </p:nvPr>
        </p:nvSpPr>
        <p:spPr/>
        <p:txBody>
          <a:bodyPr/>
          <a:lstStyle/>
          <a:p>
            <a:fld id="{2980EE42-1FD7-4A25-8B19-D8461498B888}" type="slidenum">
              <a:rPr lang="zh-CN" altLang="en-US" smtClean="0"/>
              <a:t>‹#›</a:t>
            </a:fld>
            <a:endParaRPr lang="zh-CN" altLang="en-US"/>
          </a:p>
        </p:txBody>
      </p:sp>
    </p:spTree>
    <p:extLst>
      <p:ext uri="{BB962C8B-B14F-4D97-AF65-F5344CB8AC3E}">
        <p14:creationId xmlns:p14="http://schemas.microsoft.com/office/powerpoint/2010/main" val="328216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r>
              <a:rPr lang="en-US" altLang="zh-CN"/>
              <a:t>Registered Company     Number 11632695 Elite Anglo-Chinese Services </a:t>
            </a:r>
            <a:endParaRPr lang="zh-CN" altLang="en-US"/>
          </a:p>
        </p:txBody>
      </p:sp>
      <p:sp>
        <p:nvSpPr>
          <p:cNvPr id="5" name="Footer Placeholder 4"/>
          <p:cNvSpPr>
            <a:spLocks noGrp="1"/>
          </p:cNvSpPr>
          <p:nvPr>
            <p:ph type="ftr" sz="quarter" idx="11"/>
          </p:nvPr>
        </p:nvSpPr>
        <p:spPr/>
        <p:txBody>
          <a:bodyPr/>
          <a:lstStyle/>
          <a:p>
            <a:r>
              <a:rPr lang="en-US" altLang="zh-CN"/>
              <a:t>Student Handbook</a:t>
            </a:r>
            <a:endParaRPr lang="zh-CN" altLang="en-US"/>
          </a:p>
        </p:txBody>
      </p:sp>
      <p:sp>
        <p:nvSpPr>
          <p:cNvPr id="6" name="Slide Number Placeholder 5"/>
          <p:cNvSpPr>
            <a:spLocks noGrp="1"/>
          </p:cNvSpPr>
          <p:nvPr>
            <p:ph type="sldNum" sz="quarter" idx="12"/>
          </p:nvPr>
        </p:nvSpPr>
        <p:spPr/>
        <p:txBody>
          <a:bodyPr/>
          <a:lstStyle/>
          <a:p>
            <a:fld id="{2980EE42-1FD7-4A25-8B19-D8461498B888}" type="slidenum">
              <a:rPr lang="zh-CN" altLang="en-US" smtClean="0"/>
              <a:t>‹#›</a:t>
            </a:fld>
            <a:endParaRPr lang="zh-CN" altLang="en-US"/>
          </a:p>
        </p:txBody>
      </p:sp>
    </p:spTree>
    <p:extLst>
      <p:ext uri="{BB962C8B-B14F-4D97-AF65-F5344CB8AC3E}">
        <p14:creationId xmlns:p14="http://schemas.microsoft.com/office/powerpoint/2010/main" val="65817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r>
              <a:rPr lang="en-US" altLang="zh-CN"/>
              <a:t>Registered Company     Number 11632695 Elite Anglo-Chinese Services </a:t>
            </a:r>
            <a:endParaRPr lang="zh-CN" altLang="en-US"/>
          </a:p>
        </p:txBody>
      </p:sp>
      <p:sp>
        <p:nvSpPr>
          <p:cNvPr id="5" name="Footer Placeholder 4"/>
          <p:cNvSpPr>
            <a:spLocks noGrp="1"/>
          </p:cNvSpPr>
          <p:nvPr>
            <p:ph type="ftr" sz="quarter" idx="11"/>
          </p:nvPr>
        </p:nvSpPr>
        <p:spPr/>
        <p:txBody>
          <a:bodyPr/>
          <a:lstStyle/>
          <a:p>
            <a:r>
              <a:rPr lang="en-US" altLang="zh-CN"/>
              <a:t>Student Handbook</a:t>
            </a:r>
            <a:endParaRPr lang="zh-CN" altLang="en-US"/>
          </a:p>
        </p:txBody>
      </p:sp>
      <p:sp>
        <p:nvSpPr>
          <p:cNvPr id="6" name="Slide Number Placeholder 5"/>
          <p:cNvSpPr>
            <a:spLocks noGrp="1"/>
          </p:cNvSpPr>
          <p:nvPr>
            <p:ph type="sldNum" sz="quarter" idx="12"/>
          </p:nvPr>
        </p:nvSpPr>
        <p:spPr/>
        <p:txBody>
          <a:bodyPr/>
          <a:lstStyle/>
          <a:p>
            <a:fld id="{2980EE42-1FD7-4A25-8B19-D8461498B888}" type="slidenum">
              <a:rPr lang="zh-CN" altLang="en-US" smtClean="0"/>
              <a:t>‹#›</a:t>
            </a:fld>
            <a:endParaRPr lang="zh-CN" altLang="en-US" dirty="0"/>
          </a:p>
        </p:txBody>
      </p:sp>
    </p:spTree>
    <p:extLst>
      <p:ext uri="{BB962C8B-B14F-4D97-AF65-F5344CB8AC3E}">
        <p14:creationId xmlns:p14="http://schemas.microsoft.com/office/powerpoint/2010/main" val="426491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r>
              <a:rPr lang="en-US" altLang="zh-CN"/>
              <a:t>Registered Company     Number 11632695 Elite Anglo-Chinese Services </a:t>
            </a:r>
            <a:endParaRPr lang="zh-CN" altLang="en-US"/>
          </a:p>
        </p:txBody>
      </p:sp>
      <p:sp>
        <p:nvSpPr>
          <p:cNvPr id="5" name="Footer Placeholder 4"/>
          <p:cNvSpPr>
            <a:spLocks noGrp="1"/>
          </p:cNvSpPr>
          <p:nvPr>
            <p:ph type="ftr" sz="quarter" idx="11"/>
          </p:nvPr>
        </p:nvSpPr>
        <p:spPr/>
        <p:txBody>
          <a:bodyPr/>
          <a:lstStyle/>
          <a:p>
            <a:r>
              <a:rPr lang="en-US" altLang="zh-CN"/>
              <a:t>Student Handbook</a:t>
            </a:r>
            <a:endParaRPr lang="zh-CN" altLang="en-US"/>
          </a:p>
        </p:txBody>
      </p:sp>
      <p:sp>
        <p:nvSpPr>
          <p:cNvPr id="6" name="Slide Number Placeholder 5"/>
          <p:cNvSpPr>
            <a:spLocks noGrp="1"/>
          </p:cNvSpPr>
          <p:nvPr>
            <p:ph type="sldNum" sz="quarter" idx="12"/>
          </p:nvPr>
        </p:nvSpPr>
        <p:spPr/>
        <p:txBody>
          <a:bodyPr/>
          <a:lstStyle/>
          <a:p>
            <a:fld id="{2980EE42-1FD7-4A25-8B19-D8461498B888}" type="slidenum">
              <a:rPr lang="zh-CN" altLang="en-US" smtClean="0"/>
              <a:t>‹#›</a:t>
            </a:fld>
            <a:endParaRPr lang="zh-CN" altLang="en-US"/>
          </a:p>
        </p:txBody>
      </p:sp>
    </p:spTree>
    <p:extLst>
      <p:ext uri="{BB962C8B-B14F-4D97-AF65-F5344CB8AC3E}">
        <p14:creationId xmlns:p14="http://schemas.microsoft.com/office/powerpoint/2010/main" val="8244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r>
              <a:rPr lang="en-US" altLang="zh-CN"/>
              <a:t>Registered Company     Number 11632695 Elite Anglo-Chinese Services </a:t>
            </a:r>
            <a:endParaRPr lang="zh-CN" altLang="en-US"/>
          </a:p>
        </p:txBody>
      </p:sp>
      <p:sp>
        <p:nvSpPr>
          <p:cNvPr id="6" name="Footer Placeholder 5"/>
          <p:cNvSpPr>
            <a:spLocks noGrp="1"/>
          </p:cNvSpPr>
          <p:nvPr>
            <p:ph type="ftr" sz="quarter" idx="11"/>
          </p:nvPr>
        </p:nvSpPr>
        <p:spPr/>
        <p:txBody>
          <a:bodyPr/>
          <a:lstStyle/>
          <a:p>
            <a:r>
              <a:rPr lang="en-US" altLang="zh-CN"/>
              <a:t>Student Handbook</a:t>
            </a:r>
            <a:endParaRPr lang="zh-CN" altLang="en-US"/>
          </a:p>
        </p:txBody>
      </p:sp>
      <p:sp>
        <p:nvSpPr>
          <p:cNvPr id="7" name="Slide Number Placeholder 6"/>
          <p:cNvSpPr>
            <a:spLocks noGrp="1"/>
          </p:cNvSpPr>
          <p:nvPr>
            <p:ph type="sldNum" sz="quarter" idx="12"/>
          </p:nvPr>
        </p:nvSpPr>
        <p:spPr/>
        <p:txBody>
          <a:bodyPr/>
          <a:lstStyle/>
          <a:p>
            <a:fld id="{2980EE42-1FD7-4A25-8B19-D8461498B888}" type="slidenum">
              <a:rPr lang="zh-CN" altLang="en-US" smtClean="0"/>
              <a:t>‹#›</a:t>
            </a:fld>
            <a:endParaRPr lang="zh-CN" altLang="en-US"/>
          </a:p>
        </p:txBody>
      </p:sp>
    </p:spTree>
    <p:extLst>
      <p:ext uri="{BB962C8B-B14F-4D97-AF65-F5344CB8AC3E}">
        <p14:creationId xmlns:p14="http://schemas.microsoft.com/office/powerpoint/2010/main" val="224390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72381" y="3618442"/>
            <a:ext cx="2901255" cy="532218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3471863" y="3618442"/>
            <a:ext cx="2915543" cy="532218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r>
              <a:rPr lang="en-US" altLang="zh-CN"/>
              <a:t>Registered Company     Number 11632695 Elite Anglo-Chinese Services </a:t>
            </a:r>
            <a:endParaRPr lang="zh-CN" altLang="en-US"/>
          </a:p>
        </p:txBody>
      </p:sp>
      <p:sp>
        <p:nvSpPr>
          <p:cNvPr id="8" name="Footer Placeholder 7"/>
          <p:cNvSpPr>
            <a:spLocks noGrp="1"/>
          </p:cNvSpPr>
          <p:nvPr>
            <p:ph type="ftr" sz="quarter" idx="11"/>
          </p:nvPr>
        </p:nvSpPr>
        <p:spPr/>
        <p:txBody>
          <a:bodyPr/>
          <a:lstStyle/>
          <a:p>
            <a:r>
              <a:rPr lang="en-US" altLang="zh-CN"/>
              <a:t>Student Handbook</a:t>
            </a:r>
            <a:endParaRPr lang="zh-CN" altLang="en-US"/>
          </a:p>
        </p:txBody>
      </p:sp>
      <p:sp>
        <p:nvSpPr>
          <p:cNvPr id="9" name="Slide Number Placeholder 8"/>
          <p:cNvSpPr>
            <a:spLocks noGrp="1"/>
          </p:cNvSpPr>
          <p:nvPr>
            <p:ph type="sldNum" sz="quarter" idx="12"/>
          </p:nvPr>
        </p:nvSpPr>
        <p:spPr/>
        <p:txBody>
          <a:bodyPr/>
          <a:lstStyle/>
          <a:p>
            <a:fld id="{2980EE42-1FD7-4A25-8B19-D8461498B888}" type="slidenum">
              <a:rPr lang="zh-CN" altLang="en-US" smtClean="0"/>
              <a:t>‹#›</a:t>
            </a:fld>
            <a:endParaRPr lang="zh-CN" altLang="en-US"/>
          </a:p>
        </p:txBody>
      </p:sp>
    </p:spTree>
    <p:extLst>
      <p:ext uri="{BB962C8B-B14F-4D97-AF65-F5344CB8AC3E}">
        <p14:creationId xmlns:p14="http://schemas.microsoft.com/office/powerpoint/2010/main" val="399073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r>
              <a:rPr lang="en-US" altLang="zh-CN"/>
              <a:t>Registered Company     Number 11632695 Elite Anglo-Chinese Services </a:t>
            </a:r>
            <a:endParaRPr lang="zh-CN" altLang="en-US"/>
          </a:p>
        </p:txBody>
      </p:sp>
      <p:sp>
        <p:nvSpPr>
          <p:cNvPr id="4" name="Footer Placeholder 3"/>
          <p:cNvSpPr>
            <a:spLocks noGrp="1"/>
          </p:cNvSpPr>
          <p:nvPr>
            <p:ph type="ftr" sz="quarter" idx="11"/>
          </p:nvPr>
        </p:nvSpPr>
        <p:spPr/>
        <p:txBody>
          <a:bodyPr/>
          <a:lstStyle/>
          <a:p>
            <a:r>
              <a:rPr lang="en-US" altLang="zh-CN"/>
              <a:t>Student Handbook</a:t>
            </a:r>
            <a:endParaRPr lang="zh-CN" altLang="en-US"/>
          </a:p>
        </p:txBody>
      </p:sp>
      <p:sp>
        <p:nvSpPr>
          <p:cNvPr id="5" name="Slide Number Placeholder 4"/>
          <p:cNvSpPr>
            <a:spLocks noGrp="1"/>
          </p:cNvSpPr>
          <p:nvPr>
            <p:ph type="sldNum" sz="quarter" idx="12"/>
          </p:nvPr>
        </p:nvSpPr>
        <p:spPr/>
        <p:txBody>
          <a:bodyPr/>
          <a:lstStyle/>
          <a:p>
            <a:fld id="{2980EE42-1FD7-4A25-8B19-D8461498B888}" type="slidenum">
              <a:rPr lang="zh-CN" altLang="en-US" smtClean="0"/>
              <a:t>‹#›</a:t>
            </a:fld>
            <a:endParaRPr lang="zh-CN" altLang="en-US"/>
          </a:p>
        </p:txBody>
      </p:sp>
    </p:spTree>
    <p:extLst>
      <p:ext uri="{BB962C8B-B14F-4D97-AF65-F5344CB8AC3E}">
        <p14:creationId xmlns:p14="http://schemas.microsoft.com/office/powerpoint/2010/main" val="297703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a:t>Registered Company     Number 11632695 Elite Anglo-Chinese Services </a:t>
            </a:r>
            <a:endParaRPr lang="zh-CN" altLang="en-US"/>
          </a:p>
        </p:txBody>
      </p:sp>
      <p:sp>
        <p:nvSpPr>
          <p:cNvPr id="3" name="Footer Placeholder 2"/>
          <p:cNvSpPr>
            <a:spLocks noGrp="1"/>
          </p:cNvSpPr>
          <p:nvPr>
            <p:ph type="ftr" sz="quarter" idx="11"/>
          </p:nvPr>
        </p:nvSpPr>
        <p:spPr/>
        <p:txBody>
          <a:bodyPr/>
          <a:lstStyle/>
          <a:p>
            <a:r>
              <a:rPr lang="en-US" altLang="zh-CN"/>
              <a:t>Student Handbook</a:t>
            </a:r>
            <a:endParaRPr lang="zh-CN" altLang="en-US"/>
          </a:p>
        </p:txBody>
      </p:sp>
      <p:sp>
        <p:nvSpPr>
          <p:cNvPr id="4" name="Slide Number Placeholder 3"/>
          <p:cNvSpPr>
            <a:spLocks noGrp="1"/>
          </p:cNvSpPr>
          <p:nvPr>
            <p:ph type="sldNum" sz="quarter" idx="12"/>
          </p:nvPr>
        </p:nvSpPr>
        <p:spPr/>
        <p:txBody>
          <a:bodyPr/>
          <a:lstStyle/>
          <a:p>
            <a:fld id="{2980EE42-1FD7-4A25-8B19-D8461498B888}" type="slidenum">
              <a:rPr lang="zh-CN" altLang="en-US" smtClean="0"/>
              <a:t>‹#›</a:t>
            </a:fld>
            <a:endParaRPr lang="zh-CN" altLang="en-US"/>
          </a:p>
        </p:txBody>
      </p:sp>
    </p:spTree>
    <p:extLst>
      <p:ext uri="{BB962C8B-B14F-4D97-AF65-F5344CB8AC3E}">
        <p14:creationId xmlns:p14="http://schemas.microsoft.com/office/powerpoint/2010/main" val="95886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r>
              <a:rPr lang="en-US" altLang="zh-CN"/>
              <a:t>Registered Company     Number 11632695 Elite Anglo-Chinese Services </a:t>
            </a:r>
            <a:endParaRPr lang="zh-CN" altLang="en-US"/>
          </a:p>
        </p:txBody>
      </p:sp>
      <p:sp>
        <p:nvSpPr>
          <p:cNvPr id="6" name="Footer Placeholder 5"/>
          <p:cNvSpPr>
            <a:spLocks noGrp="1"/>
          </p:cNvSpPr>
          <p:nvPr>
            <p:ph type="ftr" sz="quarter" idx="11"/>
          </p:nvPr>
        </p:nvSpPr>
        <p:spPr/>
        <p:txBody>
          <a:bodyPr/>
          <a:lstStyle/>
          <a:p>
            <a:r>
              <a:rPr lang="en-US" altLang="zh-CN"/>
              <a:t>Student Handbook</a:t>
            </a:r>
            <a:endParaRPr lang="zh-CN" altLang="en-US"/>
          </a:p>
        </p:txBody>
      </p:sp>
      <p:sp>
        <p:nvSpPr>
          <p:cNvPr id="7" name="Slide Number Placeholder 6"/>
          <p:cNvSpPr>
            <a:spLocks noGrp="1"/>
          </p:cNvSpPr>
          <p:nvPr>
            <p:ph type="sldNum" sz="quarter" idx="12"/>
          </p:nvPr>
        </p:nvSpPr>
        <p:spPr/>
        <p:txBody>
          <a:bodyPr/>
          <a:lstStyle/>
          <a:p>
            <a:fld id="{2980EE42-1FD7-4A25-8B19-D8461498B888}" type="slidenum">
              <a:rPr lang="zh-CN" altLang="en-US" smtClean="0"/>
              <a:t>‹#›</a:t>
            </a:fld>
            <a:endParaRPr lang="zh-CN" altLang="en-US"/>
          </a:p>
        </p:txBody>
      </p:sp>
    </p:spTree>
    <p:extLst>
      <p:ext uri="{BB962C8B-B14F-4D97-AF65-F5344CB8AC3E}">
        <p14:creationId xmlns:p14="http://schemas.microsoft.com/office/powerpoint/2010/main" val="1902929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r>
              <a:rPr lang="en-US" altLang="zh-CN"/>
              <a:t>Registered Company     Number 11632695 Elite Anglo-Chinese Services </a:t>
            </a:r>
            <a:endParaRPr lang="zh-CN" altLang="en-US"/>
          </a:p>
        </p:txBody>
      </p:sp>
      <p:sp>
        <p:nvSpPr>
          <p:cNvPr id="6" name="Footer Placeholder 5"/>
          <p:cNvSpPr>
            <a:spLocks noGrp="1"/>
          </p:cNvSpPr>
          <p:nvPr>
            <p:ph type="ftr" sz="quarter" idx="11"/>
          </p:nvPr>
        </p:nvSpPr>
        <p:spPr/>
        <p:txBody>
          <a:bodyPr/>
          <a:lstStyle/>
          <a:p>
            <a:r>
              <a:rPr lang="en-US" altLang="zh-CN"/>
              <a:t>Student Handbook</a:t>
            </a:r>
            <a:endParaRPr lang="zh-CN" altLang="en-US"/>
          </a:p>
        </p:txBody>
      </p:sp>
      <p:sp>
        <p:nvSpPr>
          <p:cNvPr id="7" name="Slide Number Placeholder 6"/>
          <p:cNvSpPr>
            <a:spLocks noGrp="1"/>
          </p:cNvSpPr>
          <p:nvPr>
            <p:ph type="sldNum" sz="quarter" idx="12"/>
          </p:nvPr>
        </p:nvSpPr>
        <p:spPr/>
        <p:txBody>
          <a:bodyPr/>
          <a:lstStyle/>
          <a:p>
            <a:fld id="{2980EE42-1FD7-4A25-8B19-D8461498B888}" type="slidenum">
              <a:rPr lang="zh-CN" altLang="en-US" smtClean="0"/>
              <a:t>‹#›</a:t>
            </a:fld>
            <a:endParaRPr lang="zh-CN" altLang="en-US"/>
          </a:p>
        </p:txBody>
      </p:sp>
    </p:spTree>
    <p:extLst>
      <p:ext uri="{BB962C8B-B14F-4D97-AF65-F5344CB8AC3E}">
        <p14:creationId xmlns:p14="http://schemas.microsoft.com/office/powerpoint/2010/main" val="321387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488" y="504967"/>
            <a:ext cx="5915025" cy="841731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471487" y="9181397"/>
            <a:ext cx="2314575" cy="527403"/>
          </a:xfrm>
          <a:prstGeom prst="rect">
            <a:avLst/>
          </a:prstGeom>
        </p:spPr>
        <p:txBody>
          <a:bodyPr vert="horz" lIns="91440" tIns="45720" rIns="91440" bIns="45720" rtlCol="0" anchor="ctr"/>
          <a:lstStyle>
            <a:lvl1pPr algn="l">
              <a:defRPr sz="800">
                <a:solidFill>
                  <a:schemeClr val="bg1">
                    <a:lumMod val="50000"/>
                  </a:schemeClr>
                </a:solidFill>
                <a:latin typeface="+mj-ea"/>
                <a:ea typeface="+mj-ea"/>
              </a:defRPr>
            </a:lvl1pPr>
          </a:lstStyle>
          <a:p>
            <a:r>
              <a:rPr lang="en-US" altLang="zh-CN"/>
              <a:t>Registered Company  Number 11632695 </a:t>
            </a:r>
          </a:p>
          <a:p>
            <a:r>
              <a:rPr lang="en-US" altLang="zh-CN"/>
              <a:t>Elite Anglo-Chinese Services </a:t>
            </a:r>
            <a:endParaRPr lang="zh-CN" altLang="en-US" dirty="0"/>
          </a:p>
        </p:txBody>
      </p:sp>
      <p:sp>
        <p:nvSpPr>
          <p:cNvPr id="5" name="Footer Placeholder 4"/>
          <p:cNvSpPr>
            <a:spLocks noGrp="1"/>
          </p:cNvSpPr>
          <p:nvPr>
            <p:ph type="ftr" sz="quarter" idx="3"/>
          </p:nvPr>
        </p:nvSpPr>
        <p:spPr>
          <a:xfrm>
            <a:off x="5356371" y="9181396"/>
            <a:ext cx="784369" cy="527403"/>
          </a:xfrm>
          <a:prstGeom prst="rect">
            <a:avLst/>
          </a:prstGeom>
        </p:spPr>
        <p:txBody>
          <a:bodyPr vert="horz" lIns="91440" tIns="45720" rIns="91440" bIns="45720" rtlCol="0" anchor="ctr"/>
          <a:lstStyle>
            <a:lvl1pPr marL="0" algn="r" defTabSz="457200" rtl="0" eaLnBrk="1" latinLnBrk="0" hangingPunct="1">
              <a:defRPr lang="en-US" altLang="zh-CN" sz="800" kern="1200" smtClean="0">
                <a:solidFill>
                  <a:schemeClr val="bg1">
                    <a:lumMod val="50000"/>
                  </a:schemeClr>
                </a:solidFill>
                <a:latin typeface="+mj-ea"/>
                <a:ea typeface="+mj-ea"/>
                <a:cs typeface="+mn-cs"/>
              </a:defRPr>
            </a:lvl1pPr>
          </a:lstStyle>
          <a:p>
            <a:r>
              <a:rPr lang="en-US" dirty="0"/>
              <a:t>Student Handbook</a:t>
            </a:r>
          </a:p>
        </p:txBody>
      </p:sp>
      <p:sp>
        <p:nvSpPr>
          <p:cNvPr id="6" name="Slide Number Placeholder 5"/>
          <p:cNvSpPr>
            <a:spLocks noGrp="1"/>
          </p:cNvSpPr>
          <p:nvPr>
            <p:ph type="sldNum" sz="quarter" idx="4"/>
          </p:nvPr>
        </p:nvSpPr>
        <p:spPr>
          <a:xfrm>
            <a:off x="6140741" y="9181397"/>
            <a:ext cx="245772" cy="527403"/>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zh-CN" dirty="0"/>
              <a:t>1</a:t>
            </a:r>
            <a:endParaRPr lang="zh-CN" altLang="en-US" dirty="0"/>
          </a:p>
        </p:txBody>
      </p:sp>
      <p:cxnSp>
        <p:nvCxnSpPr>
          <p:cNvPr id="9" name="直接连接符 8">
            <a:extLst>
              <a:ext uri="{FF2B5EF4-FFF2-40B4-BE49-F238E27FC236}">
                <a16:creationId xmlns:a16="http://schemas.microsoft.com/office/drawing/2014/main" id="{9AAF92A5-3D31-40F5-8B03-8DE48FB59FA6}"/>
              </a:ext>
            </a:extLst>
          </p:cNvPr>
          <p:cNvCxnSpPr/>
          <p:nvPr userDrawn="1"/>
        </p:nvCxnSpPr>
        <p:spPr>
          <a:xfrm>
            <a:off x="471487" y="9101470"/>
            <a:ext cx="5915025"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3372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eliteacs.com/policie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eliteacs.com/policie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9E231145-11A4-4C66-9D53-53D3A76EFC66}"/>
              </a:ext>
            </a:extLst>
          </p:cNvPr>
          <p:cNvSpPr/>
          <p:nvPr/>
        </p:nvSpPr>
        <p:spPr>
          <a:xfrm>
            <a:off x="1212112" y="1286540"/>
            <a:ext cx="5174401" cy="6496493"/>
          </a:xfrm>
          <a:custGeom>
            <a:avLst/>
            <a:gdLst>
              <a:gd name="connsiteX0" fmla="*/ 0 w 5291691"/>
              <a:gd name="connsiteY0" fmla="*/ 0 h 6496493"/>
              <a:gd name="connsiteX1" fmla="*/ 5291691 w 5291691"/>
              <a:gd name="connsiteY1" fmla="*/ 0 h 6496493"/>
              <a:gd name="connsiteX2" fmla="*/ 5291691 w 5291691"/>
              <a:gd name="connsiteY2" fmla="*/ 6496493 h 6496493"/>
              <a:gd name="connsiteX3" fmla="*/ 0 w 5291691"/>
              <a:gd name="connsiteY3" fmla="*/ 6496493 h 6496493"/>
              <a:gd name="connsiteX4" fmla="*/ 0 w 5291691"/>
              <a:gd name="connsiteY4" fmla="*/ 0 h 6496493"/>
              <a:gd name="connsiteX0" fmla="*/ 0 w 5291691"/>
              <a:gd name="connsiteY0" fmla="*/ 0 h 6496493"/>
              <a:gd name="connsiteX1" fmla="*/ 5291691 w 5291691"/>
              <a:gd name="connsiteY1" fmla="*/ 0 h 6496493"/>
              <a:gd name="connsiteX2" fmla="*/ 5291691 w 5291691"/>
              <a:gd name="connsiteY2" fmla="*/ 6496493 h 6496493"/>
              <a:gd name="connsiteX3" fmla="*/ 0 w 5291691"/>
              <a:gd name="connsiteY3" fmla="*/ 6496493 h 6496493"/>
              <a:gd name="connsiteX4" fmla="*/ 0 w 5291691"/>
              <a:gd name="connsiteY4" fmla="*/ 2977116 h 6496493"/>
              <a:gd name="connsiteX5" fmla="*/ 0 w 5291691"/>
              <a:gd name="connsiteY5" fmla="*/ 0 h 649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691" h="6496493">
                <a:moveTo>
                  <a:pt x="0" y="0"/>
                </a:moveTo>
                <a:lnTo>
                  <a:pt x="5291691" y="0"/>
                </a:lnTo>
                <a:lnTo>
                  <a:pt x="5291691" y="6496493"/>
                </a:lnTo>
                <a:lnTo>
                  <a:pt x="0" y="6496493"/>
                </a:lnTo>
                <a:lnTo>
                  <a:pt x="0" y="2977116"/>
                </a:lnTo>
                <a:lnTo>
                  <a:pt x="0" y="0"/>
                </a:lnTo>
                <a:close/>
              </a:path>
            </a:pathLst>
          </a:custGeom>
          <a:noFill/>
          <a:ln w="28575">
            <a:solidFill>
              <a:srgbClr val="362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9CEDB6E-8C30-422E-A5D9-5DF48E66BCAC}"/>
              </a:ext>
            </a:extLst>
          </p:cNvPr>
          <p:cNvSpPr/>
          <p:nvPr/>
        </p:nvSpPr>
        <p:spPr>
          <a:xfrm>
            <a:off x="1010093" y="2466754"/>
            <a:ext cx="584791" cy="3638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Date Placeholder 3">
            <a:extLst>
              <a:ext uri="{FF2B5EF4-FFF2-40B4-BE49-F238E27FC236}">
                <a16:creationId xmlns:a16="http://schemas.microsoft.com/office/drawing/2014/main" id="{CC30CF48-7F74-49A5-811C-18B16ADB2520}"/>
              </a:ext>
            </a:extLst>
          </p:cNvPr>
          <p:cNvSpPr>
            <a:spLocks noGrp="1"/>
          </p:cNvSpPr>
          <p:nvPr>
            <p:ph type="dt" sz="half" idx="10"/>
          </p:nvPr>
        </p:nvSpPr>
        <p:spPr>
          <a:xfrm>
            <a:off x="471487" y="9181397"/>
            <a:ext cx="2314575" cy="527403"/>
          </a:xfrm>
        </p:spPr>
        <p:txBody>
          <a:bodyPr/>
          <a:lstStyle/>
          <a:p>
            <a:r>
              <a:rPr lang="en-US" altLang="zh-CN" dirty="0"/>
              <a:t>Registered Company     Number 11632695 Elite Anglo-Chinese Services </a:t>
            </a:r>
            <a:endParaRPr lang="zh-CN" altLang="en-US" dirty="0"/>
          </a:p>
        </p:txBody>
      </p:sp>
      <p:sp>
        <p:nvSpPr>
          <p:cNvPr id="7" name="Footer Placeholder 4">
            <a:extLst>
              <a:ext uri="{FF2B5EF4-FFF2-40B4-BE49-F238E27FC236}">
                <a16:creationId xmlns:a16="http://schemas.microsoft.com/office/drawing/2014/main" id="{E0DC80BB-2C63-433C-9455-116BBDDDD6F3}"/>
              </a:ext>
            </a:extLst>
          </p:cNvPr>
          <p:cNvSpPr>
            <a:spLocks noGrp="1"/>
          </p:cNvSpPr>
          <p:nvPr>
            <p:ph type="ftr" sz="quarter" idx="11"/>
          </p:nvPr>
        </p:nvSpPr>
        <p:spPr>
          <a:xfrm>
            <a:off x="5602144" y="9181396"/>
            <a:ext cx="784369" cy="527403"/>
          </a:xfrm>
        </p:spPr>
        <p:txBody>
          <a:bodyPr/>
          <a:lstStyle/>
          <a:p>
            <a:r>
              <a:rPr lang="en-US" altLang="zh-CN" dirty="0"/>
              <a:t>Student Handbook</a:t>
            </a:r>
            <a:endParaRPr lang="zh-CN" altLang="en-US" dirty="0"/>
          </a:p>
        </p:txBody>
      </p:sp>
      <p:pic>
        <p:nvPicPr>
          <p:cNvPr id="9" name="image5.png">
            <a:extLst>
              <a:ext uri="{FF2B5EF4-FFF2-40B4-BE49-F238E27FC236}">
                <a16:creationId xmlns:a16="http://schemas.microsoft.com/office/drawing/2014/main" id="{431AF676-14A0-4C01-B241-DC4E59BFAC33}"/>
              </a:ext>
            </a:extLst>
          </p:cNvPr>
          <p:cNvPicPr/>
          <p:nvPr/>
        </p:nvPicPr>
        <p:blipFill>
          <a:blip r:embed="rId2"/>
          <a:srcRect/>
          <a:stretch>
            <a:fillRect/>
          </a:stretch>
        </p:blipFill>
        <p:spPr>
          <a:xfrm>
            <a:off x="471487" y="2615609"/>
            <a:ext cx="5669253" cy="1185153"/>
          </a:xfrm>
          <a:prstGeom prst="rect">
            <a:avLst/>
          </a:prstGeom>
          <a:ln/>
        </p:spPr>
      </p:pic>
      <p:sp>
        <p:nvSpPr>
          <p:cNvPr id="10" name="文本框 9">
            <a:extLst>
              <a:ext uri="{FF2B5EF4-FFF2-40B4-BE49-F238E27FC236}">
                <a16:creationId xmlns:a16="http://schemas.microsoft.com/office/drawing/2014/main" id="{02382A42-DF48-4B20-B809-643A9BD73CE5}"/>
              </a:ext>
            </a:extLst>
          </p:cNvPr>
          <p:cNvSpPr txBox="1"/>
          <p:nvPr/>
        </p:nvSpPr>
        <p:spPr>
          <a:xfrm>
            <a:off x="354197" y="4468111"/>
            <a:ext cx="3622380" cy="1323439"/>
          </a:xfrm>
          <a:prstGeom prst="rect">
            <a:avLst/>
          </a:prstGeom>
          <a:noFill/>
        </p:spPr>
        <p:txBody>
          <a:bodyPr wrap="square" rtlCol="0">
            <a:spAutoFit/>
          </a:bodyPr>
          <a:lstStyle/>
          <a:p>
            <a:r>
              <a:rPr lang="en-US" altLang="zh-CN" sz="3200" b="1" spc="300" dirty="0">
                <a:effectLst>
                  <a:outerShdw blurRad="38100" dist="38100" dir="2700000" algn="tl">
                    <a:srgbClr val="000000">
                      <a:alpha val="43137"/>
                    </a:srgbClr>
                  </a:outerShdw>
                </a:effectLst>
                <a:latin typeface="+mj-ea"/>
                <a:ea typeface="+mj-ea"/>
              </a:rPr>
              <a:t>STUDENT HANDBOOK</a:t>
            </a:r>
          </a:p>
          <a:p>
            <a:r>
              <a:rPr lang="en-GB" altLang="zh-CN" sz="1600" b="1" dirty="0">
                <a:latin typeface="+mj-ea"/>
                <a:ea typeface="+mj-ea"/>
              </a:rPr>
              <a:t>2023-2024</a:t>
            </a:r>
            <a:endParaRPr lang="en-US" altLang="zh-CN" sz="1600" b="1" dirty="0">
              <a:latin typeface="+mj-ea"/>
              <a:ea typeface="+mj-ea"/>
            </a:endParaRPr>
          </a:p>
        </p:txBody>
      </p:sp>
    </p:spTree>
    <p:extLst>
      <p:ext uri="{BB962C8B-B14F-4D97-AF65-F5344CB8AC3E}">
        <p14:creationId xmlns:p14="http://schemas.microsoft.com/office/powerpoint/2010/main" val="42572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9A27D55D-C099-4C78-9213-1C5D4A24A4A7}"/>
              </a:ext>
            </a:extLst>
          </p:cNvPr>
          <p:cNvSpPr txBox="1"/>
          <p:nvPr/>
        </p:nvSpPr>
        <p:spPr>
          <a:xfrm>
            <a:off x="619720" y="1056425"/>
            <a:ext cx="2843784" cy="2374817"/>
          </a:xfrm>
          <a:prstGeom prst="rect">
            <a:avLst/>
          </a:prstGeom>
          <a:noFill/>
        </p:spPr>
        <p:txBody>
          <a:bodyPr wrap="square">
            <a:spAutoFit/>
          </a:bodyPr>
          <a:lstStyle/>
          <a:p>
            <a:pPr algn="just">
              <a:lnSpc>
                <a:spcPct val="150000"/>
              </a:lnSpc>
              <a:spcAft>
                <a:spcPts val="0"/>
              </a:spcAft>
            </a:pPr>
            <a:endParaRPr lang="en-US" altLang="zh-CN" sz="1100" dirty="0">
              <a:solidFill>
                <a:srgbClr val="000000"/>
              </a:solidFill>
              <a:effectLst/>
              <a:latin typeface="+mj-ea"/>
              <a:ea typeface="+mj-ea"/>
              <a:cs typeface="Helvetica Neue"/>
            </a:endParaRPr>
          </a:p>
          <a:p>
            <a:pPr algn="ctr">
              <a:lnSpc>
                <a:spcPct val="150000"/>
              </a:lnSpc>
              <a:spcAft>
                <a:spcPts val="0"/>
              </a:spcAft>
            </a:pPr>
            <a:r>
              <a:rPr lang="en-US" altLang="zh-CN" sz="1200" b="1" dirty="0">
                <a:solidFill>
                  <a:srgbClr val="000000"/>
                </a:solidFill>
                <a:effectLst/>
                <a:latin typeface="+mj-ea"/>
                <a:ea typeface="+mj-ea"/>
                <a:cs typeface="Helvetica Neue"/>
              </a:rPr>
              <a:t>CONTACT DETAILS</a:t>
            </a:r>
          </a:p>
          <a:p>
            <a:pPr algn="just">
              <a:lnSpc>
                <a:spcPct val="150000"/>
              </a:lnSpc>
              <a:spcAft>
                <a:spcPts val="0"/>
              </a:spcAft>
            </a:pPr>
            <a:r>
              <a:rPr lang="en-US" altLang="zh-CN" sz="1100" b="1" dirty="0">
                <a:solidFill>
                  <a:srgbClr val="000000"/>
                </a:solidFill>
                <a:effectLst/>
                <a:latin typeface="+mj-ea"/>
                <a:ea typeface="+mj-ea"/>
                <a:cs typeface="Helvetica Neue"/>
              </a:rPr>
              <a:t>Address:  </a:t>
            </a:r>
            <a:r>
              <a:rPr lang="en-US" altLang="zh-CN" sz="1100" dirty="0">
                <a:solidFill>
                  <a:srgbClr val="000000"/>
                </a:solidFill>
                <a:effectLst/>
                <a:latin typeface="+mj-ea"/>
                <a:ea typeface="+mj-ea"/>
                <a:cs typeface="Helvetica Neue"/>
              </a:rPr>
              <a:t>The Fold Space, 20 Clyde Terrace</a:t>
            </a:r>
            <a:r>
              <a:rPr lang="zh-CN" altLang="en-US" sz="1100" dirty="0">
                <a:solidFill>
                  <a:srgbClr val="000000"/>
                </a:solidFill>
                <a:effectLst/>
                <a:latin typeface="+mj-ea"/>
                <a:ea typeface="+mj-ea"/>
                <a:cs typeface="Helvetica Neue"/>
              </a:rPr>
              <a:t>，</a:t>
            </a:r>
            <a:endParaRPr lang="en-US" altLang="zh-CN" sz="1100" dirty="0">
              <a:solidFill>
                <a:srgbClr val="000000"/>
              </a:solidFill>
              <a:effectLst/>
              <a:latin typeface="+mj-ea"/>
              <a:ea typeface="+mj-ea"/>
              <a:cs typeface="Helvetica Neue"/>
            </a:endParaRPr>
          </a:p>
          <a:p>
            <a:pPr lvl="1" algn="just">
              <a:lnSpc>
                <a:spcPct val="150000"/>
              </a:lnSpc>
            </a:pPr>
            <a:r>
              <a:rPr lang="en-US" altLang="zh-CN" sz="1100" dirty="0">
                <a:solidFill>
                  <a:srgbClr val="000000"/>
                </a:solidFill>
                <a:latin typeface="+mj-ea"/>
                <a:ea typeface="+mj-ea"/>
                <a:cs typeface="Helvetica Neue"/>
              </a:rPr>
              <a:t>   </a:t>
            </a:r>
            <a:r>
              <a:rPr lang="en-US" altLang="zh-CN" sz="1100" dirty="0">
                <a:solidFill>
                  <a:srgbClr val="000000"/>
                </a:solidFill>
                <a:effectLst/>
                <a:latin typeface="+mj-ea"/>
                <a:ea typeface="+mj-ea"/>
                <a:cs typeface="Helvetica Neue"/>
              </a:rPr>
              <a:t>Forest Hill, London, SE23 3BA</a:t>
            </a:r>
          </a:p>
          <a:p>
            <a:pPr>
              <a:lnSpc>
                <a:spcPct val="150000"/>
              </a:lnSpc>
              <a:spcAft>
                <a:spcPts val="0"/>
              </a:spcAft>
            </a:pPr>
            <a:r>
              <a:rPr lang="en-US" altLang="zh-CN" sz="1100" b="1" dirty="0">
                <a:solidFill>
                  <a:srgbClr val="000000"/>
                </a:solidFill>
                <a:effectLst/>
                <a:latin typeface="+mj-ea"/>
                <a:ea typeface="+mj-ea"/>
                <a:cs typeface="Helvetica Neue"/>
              </a:rPr>
              <a:t>Telephone: </a:t>
            </a:r>
            <a:r>
              <a:rPr lang="en-US" altLang="zh-CN" sz="1100" dirty="0">
                <a:solidFill>
                  <a:srgbClr val="000000"/>
                </a:solidFill>
                <a:effectLst/>
                <a:latin typeface="+mj-ea"/>
                <a:ea typeface="+mj-ea"/>
                <a:cs typeface="Helvetica Neue"/>
              </a:rPr>
              <a:t>UK+ (44) 020 8144 2145</a:t>
            </a:r>
          </a:p>
          <a:p>
            <a:pPr>
              <a:lnSpc>
                <a:spcPct val="150000"/>
              </a:lnSpc>
              <a:spcAft>
                <a:spcPts val="0"/>
              </a:spcAft>
            </a:pPr>
            <a:r>
              <a:rPr lang="en-US" altLang="zh-CN" sz="1100" b="1" dirty="0">
                <a:solidFill>
                  <a:srgbClr val="000000"/>
                </a:solidFill>
                <a:effectLst/>
                <a:latin typeface="+mj-ea"/>
                <a:ea typeface="+mj-ea"/>
                <a:cs typeface="Helvetica Neue"/>
              </a:rPr>
              <a:t>Mobile	    </a:t>
            </a:r>
            <a:r>
              <a:rPr lang="en-US" altLang="zh-CN" sz="1100" dirty="0">
                <a:solidFill>
                  <a:srgbClr val="000000"/>
                </a:solidFill>
                <a:effectLst/>
                <a:latin typeface="+mj-ea"/>
                <a:ea typeface="+mj-ea"/>
                <a:cs typeface="Helvetica Neue"/>
              </a:rPr>
              <a:t>UK+ (44) 07787 536030 </a:t>
            </a:r>
          </a:p>
          <a:p>
            <a:pPr>
              <a:lnSpc>
                <a:spcPct val="150000"/>
              </a:lnSpc>
              <a:spcAft>
                <a:spcPts val="0"/>
              </a:spcAft>
            </a:pPr>
            <a:r>
              <a:rPr lang="en-US" altLang="zh-CN" sz="1100" b="1" dirty="0">
                <a:solidFill>
                  <a:srgbClr val="000000"/>
                </a:solidFill>
                <a:effectLst/>
                <a:latin typeface="+mj-ea"/>
                <a:ea typeface="+mj-ea"/>
                <a:cs typeface="Helvetica Neue"/>
              </a:rPr>
              <a:t>Email:       </a:t>
            </a:r>
            <a:r>
              <a:rPr lang="en-US" altLang="zh-CN" sz="1100" dirty="0">
                <a:solidFill>
                  <a:srgbClr val="000000"/>
                </a:solidFill>
                <a:effectLst/>
                <a:latin typeface="+mj-ea"/>
                <a:ea typeface="+mj-ea"/>
                <a:cs typeface="Helvetica Neue"/>
              </a:rPr>
              <a:t>info@eliteacs.com </a:t>
            </a:r>
          </a:p>
          <a:p>
            <a:pPr>
              <a:lnSpc>
                <a:spcPct val="150000"/>
              </a:lnSpc>
              <a:spcAft>
                <a:spcPts val="0"/>
              </a:spcAft>
            </a:pPr>
            <a:r>
              <a:rPr lang="en-US" altLang="zh-CN" sz="1100" b="1" dirty="0">
                <a:solidFill>
                  <a:srgbClr val="000000"/>
                </a:solidFill>
                <a:effectLst/>
                <a:latin typeface="+mj-ea"/>
                <a:ea typeface="+mj-ea"/>
                <a:cs typeface="Helvetica Neue"/>
              </a:rPr>
              <a:t>Website:   </a:t>
            </a:r>
            <a:r>
              <a:rPr lang="en-US" altLang="zh-CN" sz="1100" dirty="0">
                <a:solidFill>
                  <a:srgbClr val="000000"/>
                </a:solidFill>
                <a:effectLst/>
                <a:latin typeface="+mj-ea"/>
                <a:ea typeface="+mj-ea"/>
                <a:cs typeface="Helvetica Neue"/>
              </a:rPr>
              <a:t>www.eliteacs.com</a:t>
            </a:r>
          </a:p>
          <a:p>
            <a:pPr algn="just">
              <a:lnSpc>
                <a:spcPct val="150000"/>
              </a:lnSpc>
              <a:spcAft>
                <a:spcPts val="0"/>
              </a:spcAft>
            </a:pPr>
            <a:endParaRPr lang="en-US" altLang="zh-CN" sz="1100" dirty="0">
              <a:solidFill>
                <a:srgbClr val="000000"/>
              </a:solidFill>
              <a:effectLst/>
              <a:latin typeface="+mj-ea"/>
              <a:ea typeface="+mj-ea"/>
              <a:cs typeface="Helvetica Neue"/>
            </a:endParaRPr>
          </a:p>
        </p:txBody>
      </p:sp>
      <p:sp>
        <p:nvSpPr>
          <p:cNvPr id="17" name="矩形 16">
            <a:extLst>
              <a:ext uri="{FF2B5EF4-FFF2-40B4-BE49-F238E27FC236}">
                <a16:creationId xmlns:a16="http://schemas.microsoft.com/office/drawing/2014/main" id="{A5ED7901-E97E-452E-B89C-2E4D6B5E1006}"/>
              </a:ext>
            </a:extLst>
          </p:cNvPr>
          <p:cNvSpPr/>
          <p:nvPr/>
        </p:nvSpPr>
        <p:spPr>
          <a:xfrm>
            <a:off x="585216" y="1052424"/>
            <a:ext cx="5678079" cy="787212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ooter Placeholder 4">
            <a:extLst>
              <a:ext uri="{FF2B5EF4-FFF2-40B4-BE49-F238E27FC236}">
                <a16:creationId xmlns:a16="http://schemas.microsoft.com/office/drawing/2014/main" id="{E0DC80BB-2C63-433C-9455-116BBDDDD6F3}"/>
              </a:ext>
            </a:extLst>
          </p:cNvPr>
          <p:cNvSpPr>
            <a:spLocks noGrp="1"/>
          </p:cNvSpPr>
          <p:nvPr>
            <p:ph type="ftr" sz="quarter" idx="11"/>
          </p:nvPr>
        </p:nvSpPr>
        <p:spPr>
          <a:xfrm>
            <a:off x="5356371" y="9181396"/>
            <a:ext cx="784369" cy="527403"/>
          </a:xfrm>
        </p:spPr>
        <p:txBody>
          <a:bodyPr/>
          <a:lstStyle/>
          <a:p>
            <a:r>
              <a:rPr lang="en-US" altLang="zh-CN" dirty="0"/>
              <a:t>Student Handbook</a:t>
            </a:r>
            <a:endParaRPr lang="zh-CN" altLang="en-US" dirty="0"/>
          </a:p>
        </p:txBody>
      </p:sp>
      <p:sp>
        <p:nvSpPr>
          <p:cNvPr id="8" name="Slide Number Placeholder 5">
            <a:extLst>
              <a:ext uri="{FF2B5EF4-FFF2-40B4-BE49-F238E27FC236}">
                <a16:creationId xmlns:a16="http://schemas.microsoft.com/office/drawing/2014/main" id="{0DEBDFAF-074F-4F37-AB37-AA0107328A35}"/>
              </a:ext>
            </a:extLst>
          </p:cNvPr>
          <p:cNvSpPr>
            <a:spLocks noGrp="1"/>
          </p:cNvSpPr>
          <p:nvPr>
            <p:ph type="sldNum" sz="quarter" idx="12"/>
          </p:nvPr>
        </p:nvSpPr>
        <p:spPr>
          <a:xfrm>
            <a:off x="6140741" y="9181397"/>
            <a:ext cx="245772" cy="527403"/>
          </a:xfrm>
        </p:spPr>
        <p:txBody>
          <a:bodyPr/>
          <a:lstStyle/>
          <a:p>
            <a:r>
              <a:rPr lang="en-US" altLang="zh-CN" dirty="0"/>
              <a:t>1</a:t>
            </a:r>
            <a:endParaRPr lang="zh-CN" altLang="en-US" dirty="0"/>
          </a:p>
        </p:txBody>
      </p:sp>
      <p:sp>
        <p:nvSpPr>
          <p:cNvPr id="12" name="文本框 11">
            <a:extLst>
              <a:ext uri="{FF2B5EF4-FFF2-40B4-BE49-F238E27FC236}">
                <a16:creationId xmlns:a16="http://schemas.microsoft.com/office/drawing/2014/main" id="{E7C87FC8-7269-4668-ACA9-885E98C39EF8}"/>
              </a:ext>
            </a:extLst>
          </p:cNvPr>
          <p:cNvSpPr txBox="1"/>
          <p:nvPr/>
        </p:nvSpPr>
        <p:spPr>
          <a:xfrm>
            <a:off x="687705" y="5055291"/>
            <a:ext cx="2094020" cy="400110"/>
          </a:xfrm>
          <a:prstGeom prst="rect">
            <a:avLst/>
          </a:prstGeom>
          <a:noFill/>
        </p:spPr>
        <p:txBody>
          <a:bodyPr wrap="square">
            <a:spAutoFit/>
          </a:bodyPr>
          <a:lstStyle/>
          <a:p>
            <a:r>
              <a:rPr lang="en-US" altLang="zh-CN" sz="2000" b="1" dirty="0">
                <a:effectLst>
                  <a:outerShdw blurRad="38100" dist="38100" dir="2700000" algn="tl">
                    <a:srgbClr val="000000">
                      <a:alpha val="43137"/>
                    </a:srgbClr>
                  </a:outerShdw>
                </a:effectLst>
                <a:latin typeface="+mj-ea"/>
                <a:ea typeface="+mj-ea"/>
              </a:rPr>
              <a:t>Guardianship</a:t>
            </a:r>
          </a:p>
        </p:txBody>
      </p:sp>
      <p:pic>
        <p:nvPicPr>
          <p:cNvPr id="14" name="image5.png">
            <a:extLst>
              <a:ext uri="{FF2B5EF4-FFF2-40B4-BE49-F238E27FC236}">
                <a16:creationId xmlns:a16="http://schemas.microsoft.com/office/drawing/2014/main" id="{5FA85988-2778-4901-86EF-CBFBB2E41D33}"/>
              </a:ext>
            </a:extLst>
          </p:cNvPr>
          <p:cNvPicPr/>
          <p:nvPr/>
        </p:nvPicPr>
        <p:blipFill>
          <a:blip r:embed="rId2"/>
          <a:srcRect/>
          <a:stretch>
            <a:fillRect/>
          </a:stretch>
        </p:blipFill>
        <p:spPr>
          <a:xfrm>
            <a:off x="471487" y="9261776"/>
            <a:ext cx="1767048" cy="366641"/>
          </a:xfrm>
          <a:prstGeom prst="rect">
            <a:avLst/>
          </a:prstGeom>
          <a:ln/>
        </p:spPr>
      </p:pic>
      <p:sp>
        <p:nvSpPr>
          <p:cNvPr id="19" name="矩形 18">
            <a:extLst>
              <a:ext uri="{FF2B5EF4-FFF2-40B4-BE49-F238E27FC236}">
                <a16:creationId xmlns:a16="http://schemas.microsoft.com/office/drawing/2014/main" id="{51E2C48C-A151-46FD-AEFA-B603F3F49365}"/>
              </a:ext>
            </a:extLst>
          </p:cNvPr>
          <p:cNvSpPr/>
          <p:nvPr/>
        </p:nvSpPr>
        <p:spPr>
          <a:xfrm>
            <a:off x="726151" y="808376"/>
            <a:ext cx="3760790" cy="400110"/>
          </a:xfrm>
          <a:prstGeom prst="rect">
            <a:avLst/>
          </a:prstGeom>
          <a:solidFill>
            <a:schemeClr val="bg1"/>
          </a:solidFill>
        </p:spPr>
        <p:txBody>
          <a:bodyPr wrap="square">
            <a:spAutoFit/>
          </a:bodyPr>
          <a:lstStyle/>
          <a:p>
            <a:r>
              <a:rPr lang="en-US" altLang="zh-CN" sz="20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ELITE ANGLO CHINESE SERVICES</a:t>
            </a:r>
          </a:p>
        </p:txBody>
      </p:sp>
      <p:sp>
        <p:nvSpPr>
          <p:cNvPr id="4" name="文本框 3">
            <a:extLst>
              <a:ext uri="{FF2B5EF4-FFF2-40B4-BE49-F238E27FC236}">
                <a16:creationId xmlns:a16="http://schemas.microsoft.com/office/drawing/2014/main" id="{68436B50-2B7E-491E-9F70-846F32FE1841}"/>
              </a:ext>
            </a:extLst>
          </p:cNvPr>
          <p:cNvSpPr txBox="1"/>
          <p:nvPr/>
        </p:nvSpPr>
        <p:spPr>
          <a:xfrm>
            <a:off x="605781" y="3379231"/>
            <a:ext cx="5668261" cy="1338828"/>
          </a:xfrm>
          <a:prstGeom prst="rect">
            <a:avLst/>
          </a:prstGeom>
          <a:noFill/>
        </p:spPr>
        <p:txBody>
          <a:bodyPr wrap="square" rtlCol="0">
            <a:spAutoFit/>
          </a:bodyPr>
          <a:lstStyle/>
          <a:p>
            <a:pPr algn="just"/>
            <a:r>
              <a:rPr lang="en-US" altLang="zh-CN" sz="900" b="1" dirty="0">
                <a:latin typeface="+mj-ea"/>
                <a:ea typeface="+mj-ea"/>
              </a:rPr>
              <a:t>Welcome!</a:t>
            </a:r>
          </a:p>
          <a:p>
            <a:pPr algn="just"/>
            <a:endParaRPr lang="en-US" altLang="zh-CN" sz="900" dirty="0">
              <a:latin typeface="+mj-ea"/>
              <a:ea typeface="+mj-ea"/>
            </a:endParaRPr>
          </a:p>
          <a:p>
            <a:pPr algn="just"/>
            <a:r>
              <a:rPr lang="en-US" altLang="zh-CN" sz="900" dirty="0">
                <a:latin typeface="+mj-ea"/>
                <a:ea typeface="+mj-ea"/>
              </a:rPr>
              <a:t>I wish you a warm welcome to Elite Anglo Chinese Services. Elite Anglo Chinese Services (Elite) have prepared this handbook for you, and this enables you to read up on everything there is to know and what to expect to live and study in the UK.</a:t>
            </a:r>
          </a:p>
          <a:p>
            <a:pPr algn="just"/>
            <a:r>
              <a:rPr lang="en-US" altLang="zh-CN" sz="900" dirty="0">
                <a:latin typeface="+mj-ea"/>
                <a:ea typeface="+mj-ea"/>
              </a:rPr>
              <a:t>We would like you to read this handbook before you come to the UK. It will give you our general ‘Code of Conduct for Students’ before you stay in School or with one of our Host Families. I hope it will answer a lot of your questions but please don’t hesitate to contact me or any of my team members with any further questions or concerns! </a:t>
            </a:r>
          </a:p>
        </p:txBody>
      </p:sp>
      <p:sp>
        <p:nvSpPr>
          <p:cNvPr id="24" name="文本框 23">
            <a:extLst>
              <a:ext uri="{FF2B5EF4-FFF2-40B4-BE49-F238E27FC236}">
                <a16:creationId xmlns:a16="http://schemas.microsoft.com/office/drawing/2014/main" id="{609BC112-86F7-4DC5-A242-57EAC6B26675}"/>
              </a:ext>
            </a:extLst>
          </p:cNvPr>
          <p:cNvSpPr txBox="1"/>
          <p:nvPr/>
        </p:nvSpPr>
        <p:spPr>
          <a:xfrm>
            <a:off x="2630730" y="4938826"/>
            <a:ext cx="3613258" cy="784830"/>
          </a:xfrm>
          <a:prstGeom prst="rect">
            <a:avLst/>
          </a:prstGeom>
          <a:noFill/>
        </p:spPr>
        <p:txBody>
          <a:bodyPr wrap="square">
            <a:spAutoFit/>
          </a:bodyPr>
          <a:lstStyle/>
          <a:p>
            <a:pPr algn="just"/>
            <a:r>
              <a:rPr lang="en-US" altLang="zh-CN" sz="900" dirty="0">
                <a:latin typeface="+mj-ea"/>
                <a:ea typeface="+mj-ea"/>
              </a:rPr>
              <a:t>The role of the guardianship organisations, your guardian and the role of the Host Family</a:t>
            </a:r>
          </a:p>
          <a:p>
            <a:pPr algn="just"/>
            <a:r>
              <a:rPr lang="en-US" altLang="zh-CN" sz="900" dirty="0">
                <a:latin typeface="+mj-ea"/>
                <a:ea typeface="+mj-ea"/>
              </a:rPr>
              <a:t>In the UK it is a School and Visa and Immigration requirement for overseas students to have a Guardian who is based in the UK. They must offer 24-hour emergency support and help out when needed.</a:t>
            </a:r>
          </a:p>
        </p:txBody>
      </p:sp>
      <p:sp>
        <p:nvSpPr>
          <p:cNvPr id="26" name="文本框 25">
            <a:extLst>
              <a:ext uri="{FF2B5EF4-FFF2-40B4-BE49-F238E27FC236}">
                <a16:creationId xmlns:a16="http://schemas.microsoft.com/office/drawing/2014/main" id="{095F5EE1-0D89-4F09-B83B-875062846616}"/>
              </a:ext>
            </a:extLst>
          </p:cNvPr>
          <p:cNvSpPr txBox="1"/>
          <p:nvPr/>
        </p:nvSpPr>
        <p:spPr>
          <a:xfrm>
            <a:off x="3709358" y="1383578"/>
            <a:ext cx="2553937" cy="1613070"/>
          </a:xfrm>
          <a:prstGeom prst="rect">
            <a:avLst/>
          </a:prstGeom>
          <a:noFill/>
        </p:spPr>
        <p:txBody>
          <a:bodyPr wrap="square">
            <a:spAutoFit/>
          </a:bodyPr>
          <a:lstStyle/>
          <a:p>
            <a:pPr algn="ctr">
              <a:lnSpc>
                <a:spcPct val="150000"/>
              </a:lnSpc>
              <a:spcAft>
                <a:spcPts val="0"/>
              </a:spcAft>
            </a:pPr>
            <a:r>
              <a:rPr lang="en-US" altLang="zh-CN" sz="1200" b="1" dirty="0">
                <a:solidFill>
                  <a:srgbClr val="000000"/>
                </a:solidFill>
                <a:effectLst/>
                <a:latin typeface="+mj-ea"/>
                <a:ea typeface="+mj-ea"/>
                <a:cs typeface="Helvetica Neue"/>
              </a:rPr>
              <a:t>EMERGENCY CONTACT   </a:t>
            </a:r>
          </a:p>
          <a:p>
            <a:pPr>
              <a:lnSpc>
                <a:spcPct val="150000"/>
              </a:lnSpc>
              <a:spcAft>
                <a:spcPts val="0"/>
              </a:spcAft>
            </a:pPr>
            <a:r>
              <a:rPr lang="en-US" altLang="zh-CN" sz="1100" b="1" dirty="0">
                <a:solidFill>
                  <a:srgbClr val="000000"/>
                </a:solidFill>
                <a:effectLst/>
                <a:latin typeface="+mj-ea"/>
                <a:ea typeface="+mj-ea"/>
                <a:cs typeface="Helvetica Neue"/>
              </a:rPr>
              <a:t>Eve Leung</a:t>
            </a:r>
          </a:p>
          <a:p>
            <a:pPr>
              <a:lnSpc>
                <a:spcPct val="150000"/>
              </a:lnSpc>
              <a:spcAft>
                <a:spcPts val="0"/>
              </a:spcAft>
            </a:pPr>
            <a:r>
              <a:rPr lang="en-US" altLang="zh-CN" sz="1100" dirty="0">
                <a:solidFill>
                  <a:srgbClr val="000000"/>
                </a:solidFill>
                <a:effectLst/>
                <a:latin typeface="+mj-ea"/>
                <a:ea typeface="+mj-ea"/>
                <a:cs typeface="Helvetica Neue"/>
              </a:rPr>
              <a:t>+ (44) 020 8144 2147</a:t>
            </a:r>
          </a:p>
          <a:p>
            <a:pPr>
              <a:lnSpc>
                <a:spcPct val="150000"/>
              </a:lnSpc>
              <a:spcAft>
                <a:spcPts val="0"/>
              </a:spcAft>
            </a:pPr>
            <a:r>
              <a:rPr lang="en-US" altLang="zh-CN" sz="1100" dirty="0">
                <a:solidFill>
                  <a:srgbClr val="000000"/>
                </a:solidFill>
                <a:effectLst/>
                <a:latin typeface="+mj-ea"/>
                <a:ea typeface="+mj-ea"/>
                <a:cs typeface="Helvetica Neue"/>
              </a:rPr>
              <a:t>Or</a:t>
            </a:r>
          </a:p>
          <a:p>
            <a:pPr>
              <a:lnSpc>
                <a:spcPct val="150000"/>
              </a:lnSpc>
              <a:spcAft>
                <a:spcPts val="0"/>
              </a:spcAft>
            </a:pPr>
            <a:r>
              <a:rPr lang="en-US" altLang="zh-CN" sz="1100" b="1" dirty="0">
                <a:solidFill>
                  <a:srgbClr val="000000"/>
                </a:solidFill>
                <a:effectLst/>
                <a:latin typeface="+mj-ea"/>
                <a:ea typeface="+mj-ea"/>
                <a:cs typeface="Helvetica Neue"/>
              </a:rPr>
              <a:t>Evelyn and Gwyn Phillips  </a:t>
            </a:r>
          </a:p>
          <a:p>
            <a:pPr>
              <a:lnSpc>
                <a:spcPct val="150000"/>
              </a:lnSpc>
              <a:spcAft>
                <a:spcPts val="0"/>
              </a:spcAft>
            </a:pPr>
            <a:r>
              <a:rPr lang="en-US" altLang="zh-CN" sz="1100" dirty="0">
                <a:solidFill>
                  <a:srgbClr val="000000"/>
                </a:solidFill>
                <a:effectLst/>
                <a:latin typeface="+mj-ea"/>
                <a:ea typeface="+mj-ea"/>
                <a:cs typeface="Helvetica Neue"/>
              </a:rPr>
              <a:t>+ (44) 01428 648393</a:t>
            </a:r>
          </a:p>
        </p:txBody>
      </p:sp>
      <p:sp>
        <p:nvSpPr>
          <p:cNvPr id="27" name="文本框 26">
            <a:extLst>
              <a:ext uri="{FF2B5EF4-FFF2-40B4-BE49-F238E27FC236}">
                <a16:creationId xmlns:a16="http://schemas.microsoft.com/office/drawing/2014/main" id="{8E9D7A15-DB77-45F2-A870-AA61F5643432}"/>
              </a:ext>
            </a:extLst>
          </p:cNvPr>
          <p:cNvSpPr txBox="1"/>
          <p:nvPr/>
        </p:nvSpPr>
        <p:spPr>
          <a:xfrm>
            <a:off x="3429000" y="5768885"/>
            <a:ext cx="2823219" cy="3139321"/>
          </a:xfrm>
          <a:prstGeom prst="rect">
            <a:avLst/>
          </a:prstGeom>
          <a:noFill/>
        </p:spPr>
        <p:txBody>
          <a:bodyPr wrap="square">
            <a:spAutoFit/>
          </a:bodyPr>
          <a:lstStyle/>
          <a:p>
            <a:pPr algn="just"/>
            <a:r>
              <a:rPr lang="en-US" altLang="zh-CN" sz="900" b="1" dirty="0">
                <a:latin typeface="+mj-ea"/>
                <a:ea typeface="+mj-ea"/>
              </a:rPr>
              <a:t>Role:  Guardian</a:t>
            </a:r>
          </a:p>
          <a:p>
            <a:pPr algn="just"/>
            <a:r>
              <a:rPr lang="en-US" altLang="zh-CN" sz="900" dirty="0">
                <a:latin typeface="+mj-ea"/>
                <a:ea typeface="+mj-ea"/>
              </a:rPr>
              <a:t>Eve Leung is Director of Elite Anglo Chinese Services. She will be your ‘TRUSTED PERSON’ if there is a problem, or if you need advice. Eve will act on your Parent’s behalf if they are unable to do so. Also, Eve has her dedicated professional team behind her who can help in her absence.</a:t>
            </a:r>
          </a:p>
          <a:p>
            <a:pPr algn="just"/>
            <a:r>
              <a:rPr lang="en-US" altLang="zh-CN" sz="900" dirty="0">
                <a:latin typeface="+mj-ea"/>
                <a:ea typeface="+mj-ea"/>
              </a:rPr>
              <a:t>Eve has been a guardian to many international students for over 6 years and has helped many students at University before this time, so we can assure you that she knows everything there is to know about Student Life, The British Education system and what to do in the UK.</a:t>
            </a:r>
          </a:p>
          <a:p>
            <a:pPr algn="just"/>
            <a:r>
              <a:rPr lang="en-US" altLang="zh-CN" sz="900" b="1" dirty="0">
                <a:latin typeface="+mj-ea"/>
                <a:ea typeface="+mj-ea"/>
              </a:rPr>
              <a:t>Role:  Host Family</a:t>
            </a:r>
          </a:p>
          <a:p>
            <a:pPr algn="just"/>
            <a:r>
              <a:rPr lang="en-US" altLang="zh-CN" sz="900" dirty="0">
                <a:latin typeface="+mj-ea"/>
                <a:ea typeface="+mj-ea"/>
              </a:rPr>
              <a:t>Our Host Families are dedicated parents and will look after you when you stay over at Exeats, Half Terms or during the School Holidays. Also, your host family will look after you in their home if you get sick and can’t stay at school or need help in any other way. Your host family will provide you with a warm, clean and safe environment where you are able to relax, study and have good company in a comfortable environment.</a:t>
            </a:r>
          </a:p>
        </p:txBody>
      </p:sp>
      <p:sp>
        <p:nvSpPr>
          <p:cNvPr id="28" name="文本框 27">
            <a:extLst>
              <a:ext uri="{FF2B5EF4-FFF2-40B4-BE49-F238E27FC236}">
                <a16:creationId xmlns:a16="http://schemas.microsoft.com/office/drawing/2014/main" id="{3BB8EB15-509C-403E-8029-9EB1707D43D2}"/>
              </a:ext>
            </a:extLst>
          </p:cNvPr>
          <p:cNvSpPr txBox="1"/>
          <p:nvPr/>
        </p:nvSpPr>
        <p:spPr>
          <a:xfrm>
            <a:off x="605781" y="5768885"/>
            <a:ext cx="2753629" cy="3000821"/>
          </a:xfrm>
          <a:prstGeom prst="rect">
            <a:avLst/>
          </a:prstGeom>
          <a:noFill/>
        </p:spPr>
        <p:txBody>
          <a:bodyPr wrap="square">
            <a:spAutoFit/>
          </a:bodyPr>
          <a:lstStyle/>
          <a:p>
            <a:pPr algn="just"/>
            <a:r>
              <a:rPr lang="en-US" altLang="zh-CN" sz="900" b="1" dirty="0">
                <a:latin typeface="+mj-ea"/>
                <a:ea typeface="+mj-ea"/>
              </a:rPr>
              <a:t>Role:  Elite Anglo Chinese Services Ltd    (Agency)</a:t>
            </a:r>
          </a:p>
          <a:p>
            <a:pPr algn="just"/>
            <a:r>
              <a:rPr lang="en-US" altLang="zh-CN" sz="900" dirty="0">
                <a:latin typeface="+mj-ea"/>
                <a:ea typeface="+mj-ea"/>
              </a:rPr>
              <a:t>We at ‘Elite Anglo Chinese Services’ (Elite) deliver one of the best Guardian services in the UK.  In our Agency we have a small dedicated team who can help you out if situations occur. We will organize your Host Family who will normally be situated within one hour of your School; Elite will (Police) check all members of your Host Family aged sixteen and over. We will also sign a contract with your Host Family and agree to the dates they are looking after you. </a:t>
            </a:r>
          </a:p>
          <a:p>
            <a:pPr algn="just"/>
            <a:r>
              <a:rPr lang="en-US" altLang="zh-CN" sz="900" dirty="0">
                <a:latin typeface="+mj-ea"/>
                <a:ea typeface="+mj-ea"/>
              </a:rPr>
              <a:t>Elite will arrange your transport to and from the Airport to your School or Host Family.</a:t>
            </a:r>
          </a:p>
          <a:p>
            <a:pPr algn="just"/>
            <a:r>
              <a:rPr lang="en-US" altLang="zh-CN" sz="900" dirty="0">
                <a:latin typeface="+mj-ea"/>
                <a:ea typeface="+mj-ea"/>
              </a:rPr>
              <a:t>Our Elite team in Hong Kong will make sure that all your documentation has been completed for Customs and Immigration. Your School, Host Family and your Parents will be fully informed about your travel arrangements from the Airport to School or your Host Family. </a:t>
            </a:r>
          </a:p>
          <a:p>
            <a:pPr algn="just"/>
            <a:r>
              <a:rPr lang="en-US" altLang="zh-CN" sz="900" dirty="0">
                <a:latin typeface="+mj-ea"/>
                <a:ea typeface="+mj-ea"/>
              </a:rPr>
              <a:t>Do remember to check that your passport is at least 6 months in date and that you bring it with you and take special care with it at all times. </a:t>
            </a:r>
          </a:p>
        </p:txBody>
      </p:sp>
      <p:cxnSp>
        <p:nvCxnSpPr>
          <p:cNvPr id="29" name="直接连接符 28">
            <a:extLst>
              <a:ext uri="{FF2B5EF4-FFF2-40B4-BE49-F238E27FC236}">
                <a16:creationId xmlns:a16="http://schemas.microsoft.com/office/drawing/2014/main" id="{D481B4EA-17C1-434D-9835-219EA164638E}"/>
              </a:ext>
            </a:extLst>
          </p:cNvPr>
          <p:cNvCxnSpPr/>
          <p:nvPr/>
        </p:nvCxnSpPr>
        <p:spPr>
          <a:xfrm>
            <a:off x="687705" y="4770408"/>
            <a:ext cx="545303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30" name="image5.png">
            <a:extLst>
              <a:ext uri="{FF2B5EF4-FFF2-40B4-BE49-F238E27FC236}">
                <a16:creationId xmlns:a16="http://schemas.microsoft.com/office/drawing/2014/main" id="{2E07AB1E-D614-40EE-ACBD-F465D98557E8}"/>
              </a:ext>
            </a:extLst>
          </p:cNvPr>
          <p:cNvPicPr/>
          <p:nvPr/>
        </p:nvPicPr>
        <p:blipFill rotWithShape="1">
          <a:blip r:embed="rId2"/>
          <a:srcRect r="69858" b="-18706"/>
          <a:stretch/>
        </p:blipFill>
        <p:spPr>
          <a:xfrm>
            <a:off x="6009393" y="1124123"/>
            <a:ext cx="196199" cy="160319"/>
          </a:xfrm>
          <a:prstGeom prst="rect">
            <a:avLst/>
          </a:prstGeom>
          <a:ln/>
        </p:spPr>
      </p:pic>
      <p:cxnSp>
        <p:nvCxnSpPr>
          <p:cNvPr id="31" name="直接连接符 30">
            <a:extLst>
              <a:ext uri="{FF2B5EF4-FFF2-40B4-BE49-F238E27FC236}">
                <a16:creationId xmlns:a16="http://schemas.microsoft.com/office/drawing/2014/main" id="{7929D82D-8AAF-48DE-B3D4-DD892309D173}"/>
              </a:ext>
            </a:extLst>
          </p:cNvPr>
          <p:cNvCxnSpPr/>
          <p:nvPr/>
        </p:nvCxnSpPr>
        <p:spPr>
          <a:xfrm>
            <a:off x="702482" y="3301042"/>
            <a:ext cx="545303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007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A5ED7901-E97E-452E-B89C-2E4D6B5E1006}"/>
              </a:ext>
            </a:extLst>
          </p:cNvPr>
          <p:cNvSpPr/>
          <p:nvPr/>
        </p:nvSpPr>
        <p:spPr>
          <a:xfrm>
            <a:off x="585216" y="1052424"/>
            <a:ext cx="5678079" cy="787212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Slide Number Placeholder 5">
            <a:extLst>
              <a:ext uri="{FF2B5EF4-FFF2-40B4-BE49-F238E27FC236}">
                <a16:creationId xmlns:a16="http://schemas.microsoft.com/office/drawing/2014/main" id="{0DEBDFAF-074F-4F37-AB37-AA0107328A35}"/>
              </a:ext>
            </a:extLst>
          </p:cNvPr>
          <p:cNvSpPr>
            <a:spLocks noGrp="1"/>
          </p:cNvSpPr>
          <p:nvPr>
            <p:ph type="sldNum" sz="quarter" idx="12"/>
          </p:nvPr>
        </p:nvSpPr>
        <p:spPr>
          <a:xfrm>
            <a:off x="6140741" y="9181397"/>
            <a:ext cx="245772" cy="527403"/>
          </a:xfrm>
        </p:spPr>
        <p:txBody>
          <a:bodyPr/>
          <a:lstStyle/>
          <a:p>
            <a:r>
              <a:rPr lang="en-US" altLang="zh-CN" dirty="0"/>
              <a:t>2</a:t>
            </a:r>
            <a:endParaRPr lang="zh-CN" altLang="en-US" dirty="0"/>
          </a:p>
        </p:txBody>
      </p:sp>
      <p:pic>
        <p:nvPicPr>
          <p:cNvPr id="7" name="Picture 6" descr="A person smiling for the camera&#10;&#10;Description automatically generated with medium confidence">
            <a:extLst>
              <a:ext uri="{FF2B5EF4-FFF2-40B4-BE49-F238E27FC236}">
                <a16:creationId xmlns:a16="http://schemas.microsoft.com/office/drawing/2014/main" id="{2776C819-172A-6049-8AD2-B9F458A95339}"/>
              </a:ext>
            </a:extLst>
          </p:cNvPr>
          <p:cNvPicPr>
            <a:picLocks noChangeAspect="1"/>
          </p:cNvPicPr>
          <p:nvPr/>
        </p:nvPicPr>
        <p:blipFill>
          <a:blip r:embed="rId2" cstate="print">
            <a:alphaModFix amt="81000"/>
            <a:extLst>
              <a:ext uri="{28A0092B-C50C-407E-A947-70E740481C1C}">
                <a14:useLocalDpi xmlns:a14="http://schemas.microsoft.com/office/drawing/2010/main" val="0"/>
              </a:ext>
            </a:extLst>
          </a:blip>
          <a:stretch>
            <a:fillRect/>
          </a:stretch>
        </p:blipFill>
        <p:spPr>
          <a:xfrm>
            <a:off x="5187428" y="4601957"/>
            <a:ext cx="1098624" cy="1096910"/>
          </a:xfrm>
          <a:prstGeom prst="rect">
            <a:avLst/>
          </a:prstGeom>
        </p:spPr>
      </p:pic>
      <p:pic>
        <p:nvPicPr>
          <p:cNvPr id="14" name="image5.png">
            <a:extLst>
              <a:ext uri="{FF2B5EF4-FFF2-40B4-BE49-F238E27FC236}">
                <a16:creationId xmlns:a16="http://schemas.microsoft.com/office/drawing/2014/main" id="{5FA85988-2778-4901-86EF-CBFBB2E41D33}"/>
              </a:ext>
            </a:extLst>
          </p:cNvPr>
          <p:cNvPicPr/>
          <p:nvPr/>
        </p:nvPicPr>
        <p:blipFill>
          <a:blip r:embed="rId3"/>
          <a:srcRect/>
          <a:stretch>
            <a:fillRect/>
          </a:stretch>
        </p:blipFill>
        <p:spPr>
          <a:xfrm>
            <a:off x="471487" y="9261776"/>
            <a:ext cx="1767048" cy="366641"/>
          </a:xfrm>
          <a:prstGeom prst="rect">
            <a:avLst/>
          </a:prstGeom>
          <a:ln/>
        </p:spPr>
      </p:pic>
      <p:sp>
        <p:nvSpPr>
          <p:cNvPr id="4" name="文本框 3">
            <a:extLst>
              <a:ext uri="{FF2B5EF4-FFF2-40B4-BE49-F238E27FC236}">
                <a16:creationId xmlns:a16="http://schemas.microsoft.com/office/drawing/2014/main" id="{68436B50-2B7E-491E-9F70-846F32FE1841}"/>
              </a:ext>
            </a:extLst>
          </p:cNvPr>
          <p:cNvSpPr txBox="1"/>
          <p:nvPr/>
        </p:nvSpPr>
        <p:spPr>
          <a:xfrm>
            <a:off x="579430" y="1299552"/>
            <a:ext cx="2845791" cy="4247317"/>
          </a:xfrm>
          <a:prstGeom prst="rect">
            <a:avLst/>
          </a:prstGeom>
          <a:noFill/>
        </p:spPr>
        <p:txBody>
          <a:bodyPr wrap="square" rtlCol="0">
            <a:spAutoFit/>
          </a:bodyPr>
          <a:lstStyle/>
          <a:p>
            <a:pPr algn="just"/>
            <a:r>
              <a:rPr lang="en-US" altLang="zh-CN" sz="900" dirty="0">
                <a:latin typeface="+mj-ea"/>
                <a:ea typeface="+mj-ea"/>
              </a:rPr>
              <a:t>All our Host Families are DBS checked of all family members aged over sixteen and 2 further references are obtained. Each Host Family will be issued with a formal contract confirming the key dates of your child’s stay. </a:t>
            </a:r>
          </a:p>
          <a:p>
            <a:pPr algn="just"/>
            <a:endParaRPr lang="en-US" altLang="zh-CN" sz="900" dirty="0">
              <a:latin typeface="+mj-ea"/>
              <a:ea typeface="+mj-ea"/>
            </a:endParaRPr>
          </a:p>
          <a:p>
            <a:pPr algn="just"/>
            <a:r>
              <a:rPr lang="en-US" altLang="zh-CN" sz="900" dirty="0">
                <a:latin typeface="+mj-ea"/>
                <a:ea typeface="+mj-ea"/>
              </a:rPr>
              <a:t>We will monitor each Student’s progress and update you as parents if there are any points of concern during the year. Elite have a 24-hour emergency helpline for any issues arising during their UK stay.</a:t>
            </a:r>
          </a:p>
          <a:p>
            <a:pPr algn="just"/>
            <a:endParaRPr lang="en-GB" altLang="zh-CN" sz="900" dirty="0">
              <a:latin typeface="+mj-ea"/>
              <a:ea typeface="+mj-ea"/>
            </a:endParaRPr>
          </a:p>
          <a:p>
            <a:pPr lvl="0" algn="just"/>
            <a:r>
              <a:rPr lang="en-GB" altLang="zh-CN" sz="900" dirty="0">
                <a:solidFill>
                  <a:prstClr val="black"/>
                </a:solidFill>
                <a:latin typeface="等线 Light"/>
                <a:ea typeface="+mj-ea"/>
              </a:rPr>
              <a:t>Elite will be running Half Term and Holiday Camps during the school year.</a:t>
            </a:r>
          </a:p>
          <a:p>
            <a:pPr lvl="0" algn="just"/>
            <a:r>
              <a:rPr lang="en-GB" altLang="zh-CN" sz="900" dirty="0">
                <a:solidFill>
                  <a:prstClr val="black"/>
                </a:solidFill>
                <a:latin typeface="等线 Light"/>
                <a:ea typeface="+mj-ea"/>
              </a:rPr>
              <a:t>More details to follow.</a:t>
            </a:r>
          </a:p>
          <a:p>
            <a:pPr lvl="0" algn="just"/>
            <a:endParaRPr lang="en-GB" altLang="zh-CN" sz="900" dirty="0">
              <a:solidFill>
                <a:prstClr val="black"/>
              </a:solidFill>
              <a:latin typeface="等线 Light"/>
              <a:ea typeface="+mj-ea"/>
            </a:endParaRPr>
          </a:p>
          <a:p>
            <a:pPr lvl="0" algn="just"/>
            <a:r>
              <a:rPr lang="en-GB" altLang="zh-CN" sz="900" dirty="0">
                <a:solidFill>
                  <a:prstClr val="black"/>
                </a:solidFill>
                <a:latin typeface="等线 Light"/>
                <a:ea typeface="+mj-ea"/>
              </a:rPr>
              <a:t>Elite can assist each family in finding the right school for your child. </a:t>
            </a:r>
          </a:p>
          <a:p>
            <a:pPr lvl="0" algn="just"/>
            <a:r>
              <a:rPr lang="en-GB" altLang="zh-CN" sz="900" dirty="0">
                <a:solidFill>
                  <a:prstClr val="black"/>
                </a:solidFill>
                <a:latin typeface="等线 Light"/>
                <a:ea typeface="+mj-ea"/>
              </a:rPr>
              <a:t>We have very good relationships with schools and Colleges in the UK and provide a wide range of  assistance and guidance. </a:t>
            </a:r>
          </a:p>
          <a:p>
            <a:pPr lvl="0" algn="just"/>
            <a:r>
              <a:rPr lang="en-GB" altLang="zh-CN" sz="900" dirty="0">
                <a:solidFill>
                  <a:prstClr val="black"/>
                </a:solidFill>
                <a:latin typeface="等线 Light"/>
                <a:ea typeface="+mj-ea"/>
              </a:rPr>
              <a:t>Fees will be confirmed in a separate quotation</a:t>
            </a:r>
            <a:endParaRPr lang="en-US" altLang="zh-CN" sz="900" dirty="0">
              <a:latin typeface="+mj-ea"/>
              <a:ea typeface="+mj-ea"/>
            </a:endParaRPr>
          </a:p>
          <a:p>
            <a:pPr algn="just"/>
            <a:endParaRPr lang="en-US" altLang="zh-CN" sz="900" dirty="0">
              <a:latin typeface="+mj-ea"/>
              <a:ea typeface="+mj-ea"/>
            </a:endParaRPr>
          </a:p>
          <a:p>
            <a:pPr algn="just"/>
            <a:r>
              <a:rPr lang="en-US" altLang="zh-CN" sz="900" dirty="0">
                <a:latin typeface="+mj-ea"/>
                <a:ea typeface="+mj-ea"/>
              </a:rPr>
              <a:t>Elite are confident that we will provide the best standard of services and care in order to give you the confidence to send your child to the UK. We will make sure that your child will be placed in a suitable Host Family so that your child can thrive and enjoy this life-changing experience.</a:t>
            </a:r>
          </a:p>
          <a:p>
            <a:pPr algn="just"/>
            <a:endParaRPr lang="en-US" altLang="zh-CN" sz="900" dirty="0">
              <a:latin typeface="+mj-ea"/>
              <a:ea typeface="+mj-ea"/>
            </a:endParaRPr>
          </a:p>
          <a:p>
            <a:pPr algn="just"/>
            <a:r>
              <a:rPr lang="en-US" altLang="zh-CN" sz="900" dirty="0">
                <a:latin typeface="+mj-ea"/>
                <a:ea typeface="+mj-ea"/>
              </a:rPr>
              <a:t>For more details, please contact Eve Leung </a:t>
            </a:r>
          </a:p>
        </p:txBody>
      </p:sp>
      <p:pic>
        <p:nvPicPr>
          <p:cNvPr id="30" name="image5.png">
            <a:extLst>
              <a:ext uri="{FF2B5EF4-FFF2-40B4-BE49-F238E27FC236}">
                <a16:creationId xmlns:a16="http://schemas.microsoft.com/office/drawing/2014/main" id="{2E07AB1E-D614-40EE-ACBD-F465D98557E8}"/>
              </a:ext>
            </a:extLst>
          </p:cNvPr>
          <p:cNvPicPr/>
          <p:nvPr/>
        </p:nvPicPr>
        <p:blipFill rotWithShape="1">
          <a:blip r:embed="rId3"/>
          <a:srcRect r="69858" b="-18706"/>
          <a:stretch/>
        </p:blipFill>
        <p:spPr>
          <a:xfrm>
            <a:off x="6009393" y="1124123"/>
            <a:ext cx="196199" cy="160319"/>
          </a:xfrm>
          <a:prstGeom prst="rect">
            <a:avLst/>
          </a:prstGeom>
          <a:ln/>
        </p:spPr>
      </p:pic>
      <p:sp>
        <p:nvSpPr>
          <p:cNvPr id="16" name="文本框 15">
            <a:extLst>
              <a:ext uri="{FF2B5EF4-FFF2-40B4-BE49-F238E27FC236}">
                <a16:creationId xmlns:a16="http://schemas.microsoft.com/office/drawing/2014/main" id="{6E3664AE-DA76-4740-A263-99300D32C228}"/>
              </a:ext>
            </a:extLst>
          </p:cNvPr>
          <p:cNvSpPr txBox="1"/>
          <p:nvPr/>
        </p:nvSpPr>
        <p:spPr>
          <a:xfrm>
            <a:off x="604195" y="6469866"/>
            <a:ext cx="2824805" cy="1382238"/>
          </a:xfrm>
          <a:prstGeom prst="rect">
            <a:avLst/>
          </a:prstGeom>
          <a:noFill/>
        </p:spPr>
        <p:txBody>
          <a:bodyPr wrap="square">
            <a:spAutoFit/>
          </a:bodyPr>
          <a:lstStyle/>
          <a:p>
            <a:pPr>
              <a:lnSpc>
                <a:spcPct val="150000"/>
              </a:lnSpc>
              <a:spcAft>
                <a:spcPts val="0"/>
              </a:spcAft>
            </a:pPr>
            <a:r>
              <a:rPr lang="en-US" altLang="zh-CN" sz="1200" b="1" dirty="0">
                <a:solidFill>
                  <a:srgbClr val="000000"/>
                </a:solidFill>
                <a:effectLst/>
                <a:latin typeface="+mj-ea"/>
                <a:ea typeface="+mj-ea"/>
                <a:cs typeface="Helvetica Neue"/>
              </a:rPr>
              <a:t>EMERGENCY CONTACT DETAILS </a:t>
            </a:r>
          </a:p>
          <a:p>
            <a:pPr>
              <a:lnSpc>
                <a:spcPct val="150000"/>
              </a:lnSpc>
              <a:spcAft>
                <a:spcPts val="0"/>
              </a:spcAft>
            </a:pPr>
            <a:r>
              <a:rPr lang="en-US" altLang="zh-CN" sz="1200" b="1" dirty="0">
                <a:solidFill>
                  <a:srgbClr val="000000"/>
                </a:solidFill>
                <a:effectLst/>
                <a:latin typeface="+mj-ea"/>
                <a:ea typeface="+mj-ea"/>
                <a:cs typeface="Helvetica Neue"/>
              </a:rPr>
              <a:t>(24/7 HOURS)</a:t>
            </a:r>
          </a:p>
          <a:p>
            <a:pPr>
              <a:lnSpc>
                <a:spcPct val="150000"/>
              </a:lnSpc>
              <a:spcAft>
                <a:spcPts val="0"/>
              </a:spcAft>
            </a:pPr>
            <a:r>
              <a:rPr lang="en-US" altLang="zh-CN" sz="1100" b="1" dirty="0">
                <a:solidFill>
                  <a:srgbClr val="000000"/>
                </a:solidFill>
                <a:effectLst/>
                <a:latin typeface="+mj-ea"/>
                <a:ea typeface="+mj-ea"/>
                <a:cs typeface="Helvetica Neue"/>
              </a:rPr>
              <a:t>Tel : </a:t>
            </a:r>
            <a:r>
              <a:rPr lang="en-US" altLang="zh-CN" sz="1100" dirty="0">
                <a:solidFill>
                  <a:srgbClr val="000000"/>
                </a:solidFill>
                <a:effectLst/>
                <a:latin typeface="+mj-ea"/>
                <a:ea typeface="+mj-ea"/>
                <a:cs typeface="Helvetica Neue"/>
              </a:rPr>
              <a:t>+ (44) 020 8144 2145   </a:t>
            </a:r>
          </a:p>
          <a:p>
            <a:pPr>
              <a:lnSpc>
                <a:spcPct val="150000"/>
              </a:lnSpc>
              <a:spcAft>
                <a:spcPts val="0"/>
              </a:spcAft>
            </a:pPr>
            <a:r>
              <a:rPr lang="en-US" altLang="zh-CN" sz="1100" b="1" dirty="0">
                <a:solidFill>
                  <a:srgbClr val="000000"/>
                </a:solidFill>
                <a:effectLst/>
                <a:latin typeface="+mj-ea"/>
                <a:ea typeface="+mj-ea"/>
                <a:cs typeface="Helvetica Neue"/>
              </a:rPr>
              <a:t>Mobile : </a:t>
            </a:r>
            <a:r>
              <a:rPr lang="en-US" altLang="zh-CN" sz="1100" dirty="0">
                <a:solidFill>
                  <a:srgbClr val="000000"/>
                </a:solidFill>
                <a:effectLst/>
                <a:latin typeface="+mj-ea"/>
                <a:ea typeface="+mj-ea"/>
                <a:cs typeface="Helvetica Neue"/>
              </a:rPr>
              <a:t>+ (44) 07787 536030</a:t>
            </a:r>
          </a:p>
          <a:p>
            <a:pPr>
              <a:lnSpc>
                <a:spcPct val="150000"/>
              </a:lnSpc>
              <a:spcAft>
                <a:spcPts val="0"/>
              </a:spcAft>
            </a:pPr>
            <a:r>
              <a:rPr lang="en-US" altLang="zh-CN" sz="1100" b="1" dirty="0">
                <a:solidFill>
                  <a:srgbClr val="000000"/>
                </a:solidFill>
                <a:effectLst/>
                <a:latin typeface="+mj-ea"/>
                <a:ea typeface="+mj-ea"/>
                <a:cs typeface="Helvetica Neue"/>
              </a:rPr>
              <a:t>Email : </a:t>
            </a:r>
            <a:r>
              <a:rPr lang="en-US" altLang="zh-CN" sz="1100" dirty="0">
                <a:solidFill>
                  <a:srgbClr val="000000"/>
                </a:solidFill>
                <a:effectLst/>
                <a:latin typeface="+mj-ea"/>
                <a:ea typeface="+mj-ea"/>
                <a:cs typeface="Helvetica Neue"/>
              </a:rPr>
              <a:t>eve@eliteacs.com</a:t>
            </a:r>
          </a:p>
        </p:txBody>
      </p:sp>
      <p:sp>
        <p:nvSpPr>
          <p:cNvPr id="15" name="文本框 14">
            <a:extLst>
              <a:ext uri="{FF2B5EF4-FFF2-40B4-BE49-F238E27FC236}">
                <a16:creationId xmlns:a16="http://schemas.microsoft.com/office/drawing/2014/main" id="{19688E67-C5A5-4C40-9D3D-409984A1E25F}"/>
              </a:ext>
            </a:extLst>
          </p:cNvPr>
          <p:cNvSpPr txBox="1"/>
          <p:nvPr/>
        </p:nvSpPr>
        <p:spPr>
          <a:xfrm>
            <a:off x="3417504" y="1295180"/>
            <a:ext cx="2845791" cy="3277820"/>
          </a:xfrm>
          <a:prstGeom prst="rect">
            <a:avLst/>
          </a:prstGeom>
          <a:noFill/>
        </p:spPr>
        <p:txBody>
          <a:bodyPr wrap="square" rtlCol="0">
            <a:spAutoFit/>
          </a:bodyPr>
          <a:lstStyle/>
          <a:p>
            <a:pPr algn="just"/>
            <a:r>
              <a:rPr lang="en-US" altLang="zh-CN" sz="900" dirty="0">
                <a:latin typeface="+mj-ea"/>
                <a:ea typeface="+mj-ea"/>
              </a:rPr>
              <a:t>‘Elite Anglo Chinese Services’ have a highly professional team in place in the UK and Hong Kong. All staff, associates and Host Families support this caring and personal ethos of Elite.</a:t>
            </a:r>
          </a:p>
          <a:p>
            <a:pPr algn="just"/>
            <a:endParaRPr lang="en-US" altLang="zh-CN" sz="900" dirty="0">
              <a:latin typeface="+mj-ea"/>
              <a:ea typeface="+mj-ea"/>
            </a:endParaRPr>
          </a:p>
          <a:p>
            <a:pPr algn="just"/>
            <a:r>
              <a:rPr lang="en-US" altLang="zh-CN" sz="900" dirty="0">
                <a:latin typeface="+mj-ea"/>
                <a:ea typeface="+mj-ea"/>
              </a:rPr>
              <a:t>Elite will allocate a member of staff in our Hong Kong office to assist you with any questions you need sorting or answering. You can also contact us direct in the UK on our 24-hour emergency number.</a:t>
            </a:r>
          </a:p>
          <a:p>
            <a:pPr algn="just"/>
            <a:endParaRPr lang="en-US" altLang="zh-CN" sz="900" dirty="0">
              <a:latin typeface="+mj-ea"/>
              <a:ea typeface="+mj-ea"/>
            </a:endParaRPr>
          </a:p>
          <a:p>
            <a:pPr algn="just"/>
            <a:r>
              <a:rPr lang="en-US" altLang="zh-CN" sz="900" dirty="0">
                <a:latin typeface="+mj-ea"/>
                <a:ea typeface="+mj-ea"/>
              </a:rPr>
              <a:t>In our Summer Programs we educate and care for a wide range of Chinese Students. All our education programs and seminars are informative, fun, inspiring and challenging. We offer a variety of subjects and introduce each student to the UK way of life, food, culture and its current education system.</a:t>
            </a:r>
          </a:p>
          <a:p>
            <a:pPr algn="just"/>
            <a:endParaRPr lang="en-US" altLang="zh-CN" sz="900" dirty="0">
              <a:latin typeface="+mj-ea"/>
              <a:ea typeface="+mj-ea"/>
            </a:endParaRPr>
          </a:p>
          <a:p>
            <a:pPr algn="just"/>
            <a:r>
              <a:rPr lang="en-US" altLang="zh-CN" sz="900" dirty="0">
                <a:latin typeface="+mj-ea"/>
                <a:ea typeface="+mj-ea"/>
              </a:rPr>
              <a:t>Elite aims to deliver a service that cares for every aspect of an overseas student's stay in the UK. We remove any worries that a parent may have. Investing in an overseas education for your child will be a major decision but the reward of a unique and life-changing experience is well worth it!</a:t>
            </a:r>
          </a:p>
        </p:txBody>
      </p:sp>
      <p:sp>
        <p:nvSpPr>
          <p:cNvPr id="18" name="文本框 17">
            <a:extLst>
              <a:ext uri="{FF2B5EF4-FFF2-40B4-BE49-F238E27FC236}">
                <a16:creationId xmlns:a16="http://schemas.microsoft.com/office/drawing/2014/main" id="{44390A77-5A49-41CA-90E8-2DD709904417}"/>
              </a:ext>
            </a:extLst>
          </p:cNvPr>
          <p:cNvSpPr txBox="1"/>
          <p:nvPr/>
        </p:nvSpPr>
        <p:spPr>
          <a:xfrm>
            <a:off x="3444200" y="6255706"/>
            <a:ext cx="2819144" cy="2723823"/>
          </a:xfrm>
          <a:prstGeom prst="rect">
            <a:avLst/>
          </a:prstGeom>
          <a:noFill/>
        </p:spPr>
        <p:txBody>
          <a:bodyPr wrap="square">
            <a:spAutoFit/>
          </a:bodyPr>
          <a:lstStyle/>
          <a:p>
            <a:pPr algn="just"/>
            <a:r>
              <a:rPr lang="en-US" altLang="zh-CN" sz="900" dirty="0">
                <a:latin typeface="+mj-ea"/>
                <a:ea typeface="+mj-ea"/>
              </a:rPr>
              <a:t>Eve has been a guardian to many International students for nearly 10 years and has helped many students at University before this. We can assure you that Eve knows everything there is to know about Student Life, Education and what to do in the UK. Eve Leung is the Director of ‘Elite Anglo Chinese Services’ Guardianship  </a:t>
            </a:r>
          </a:p>
          <a:p>
            <a:pPr algn="just"/>
            <a:endParaRPr lang="en-US" altLang="zh-CN" sz="900" dirty="0">
              <a:latin typeface="+mj-ea"/>
              <a:ea typeface="+mj-ea"/>
            </a:endParaRPr>
          </a:p>
          <a:p>
            <a:pPr algn="just"/>
            <a:r>
              <a:rPr lang="en-US" altLang="zh-CN" sz="900" dirty="0">
                <a:latin typeface="+mj-ea"/>
                <a:ea typeface="+mj-ea"/>
              </a:rPr>
              <a:t>Eve’s role in the UK is to act on each parent behalf if that parent is unable to do so. Eve with her team is here to help you if things go wrong or if your child gets ill; will need to find them a Host Family in emergencies, at exeat weekends, school holidays and during half-term.  Also, the school might want your child to leave school if a disciplinary situation occurs.</a:t>
            </a:r>
          </a:p>
          <a:p>
            <a:pPr algn="just"/>
            <a:endParaRPr lang="en-US" altLang="zh-CN" sz="900" dirty="0">
              <a:latin typeface="+mj-ea"/>
              <a:ea typeface="+mj-ea"/>
            </a:endParaRPr>
          </a:p>
          <a:p>
            <a:pPr algn="just"/>
            <a:r>
              <a:rPr lang="en-US" altLang="zh-CN" sz="900" b="1" dirty="0">
                <a:latin typeface="+mj-ea"/>
                <a:ea typeface="+mj-ea"/>
              </a:rPr>
              <a:t>Eve will also be Your ‘FIRST POINT OF CONTACT’ and ‘TRUSTED PERSON’  </a:t>
            </a:r>
          </a:p>
          <a:p>
            <a:pPr algn="just"/>
            <a:endParaRPr lang="en-US" altLang="zh-CN" sz="900" dirty="0">
              <a:latin typeface="+mj-ea"/>
              <a:ea typeface="+mj-ea"/>
            </a:endParaRPr>
          </a:p>
        </p:txBody>
      </p:sp>
      <p:grpSp>
        <p:nvGrpSpPr>
          <p:cNvPr id="3" name="组合 2">
            <a:extLst>
              <a:ext uri="{FF2B5EF4-FFF2-40B4-BE49-F238E27FC236}">
                <a16:creationId xmlns:a16="http://schemas.microsoft.com/office/drawing/2014/main" id="{E7806C2A-7675-4553-AAF1-4102ABAB0D53}"/>
              </a:ext>
            </a:extLst>
          </p:cNvPr>
          <p:cNvGrpSpPr/>
          <p:nvPr/>
        </p:nvGrpSpPr>
        <p:grpSpPr>
          <a:xfrm>
            <a:off x="3424255" y="4719045"/>
            <a:ext cx="2052997" cy="1379358"/>
            <a:chOff x="4199842" y="5009180"/>
            <a:chExt cx="2052997" cy="1379358"/>
          </a:xfrm>
        </p:grpSpPr>
        <p:sp>
          <p:nvSpPr>
            <p:cNvPr id="22" name="矩形 21">
              <a:extLst>
                <a:ext uri="{FF2B5EF4-FFF2-40B4-BE49-F238E27FC236}">
                  <a16:creationId xmlns:a16="http://schemas.microsoft.com/office/drawing/2014/main" id="{C9FD0CEF-93CD-4AF4-85D0-B7C27B9CCF54}"/>
                </a:ext>
              </a:extLst>
            </p:cNvPr>
            <p:cNvSpPr/>
            <p:nvPr/>
          </p:nvSpPr>
          <p:spPr>
            <a:xfrm>
              <a:off x="4281016" y="5009180"/>
              <a:ext cx="1155447" cy="307777"/>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Eve Leung</a:t>
              </a:r>
              <a:endParaRPr lang="zh-CN" altLang="en-US"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endParaRPr>
            </a:p>
          </p:txBody>
        </p:sp>
        <p:sp>
          <p:nvSpPr>
            <p:cNvPr id="23" name="文本框 22">
              <a:extLst>
                <a:ext uri="{FF2B5EF4-FFF2-40B4-BE49-F238E27FC236}">
                  <a16:creationId xmlns:a16="http://schemas.microsoft.com/office/drawing/2014/main" id="{8AE4CD65-3499-4D28-930A-AB8664B36A13}"/>
                </a:ext>
              </a:extLst>
            </p:cNvPr>
            <p:cNvSpPr txBox="1"/>
            <p:nvPr/>
          </p:nvSpPr>
          <p:spPr>
            <a:xfrm>
              <a:off x="4199842" y="5278619"/>
              <a:ext cx="2052997" cy="1109919"/>
            </a:xfrm>
            <a:prstGeom prst="rect">
              <a:avLst/>
            </a:prstGeom>
            <a:noFill/>
          </p:spPr>
          <p:txBody>
            <a:bodyPr wrap="square">
              <a:spAutoFit/>
            </a:bodyPr>
            <a:lstStyle/>
            <a:p>
              <a:pPr algn="just">
                <a:lnSpc>
                  <a:spcPct val="150000"/>
                </a:lnSpc>
                <a:spcAft>
                  <a:spcPts val="0"/>
                </a:spcAft>
              </a:pPr>
              <a:r>
                <a:rPr lang="en-US" altLang="zh-CN" sz="900" dirty="0">
                  <a:solidFill>
                    <a:srgbClr val="000000"/>
                  </a:solidFill>
                  <a:effectLst/>
                  <a:latin typeface="+mj-ea"/>
                  <a:ea typeface="+mj-ea"/>
                  <a:cs typeface="Helvetica Neue"/>
                </a:rPr>
                <a:t>BA, MMus, CELTA</a:t>
              </a:r>
            </a:p>
            <a:p>
              <a:pPr>
                <a:lnSpc>
                  <a:spcPct val="150000"/>
                </a:lnSpc>
              </a:pPr>
              <a:r>
                <a:rPr lang="en-US" altLang="zh-CN" sz="900" dirty="0">
                  <a:solidFill>
                    <a:srgbClr val="000000"/>
                  </a:solidFill>
                  <a:effectLst/>
                  <a:latin typeface="+mj-ea"/>
                  <a:ea typeface="+mj-ea"/>
                  <a:cs typeface="Helvetica Neue"/>
                </a:rPr>
                <a:t>Managing Director   </a:t>
              </a:r>
            </a:p>
            <a:p>
              <a:pPr>
                <a:lnSpc>
                  <a:spcPct val="150000"/>
                </a:lnSpc>
              </a:pPr>
              <a:r>
                <a:rPr lang="en-US" altLang="zh-CN" sz="900" dirty="0">
                  <a:solidFill>
                    <a:srgbClr val="000000"/>
                  </a:solidFill>
                  <a:effectLst/>
                  <a:latin typeface="+mj-ea"/>
                  <a:ea typeface="+mj-ea"/>
                  <a:cs typeface="Helvetica Neue"/>
                </a:rPr>
                <a:t>Deputy -</a:t>
              </a:r>
              <a:r>
                <a:rPr lang="en-US" altLang="zh-CN" sz="900">
                  <a:solidFill>
                    <a:srgbClr val="000000"/>
                  </a:solidFill>
                  <a:effectLst/>
                  <a:latin typeface="+mj-ea"/>
                  <a:ea typeface="+mj-ea"/>
                  <a:cs typeface="Helvetica Neue"/>
                </a:rPr>
                <a:t>Safeguarding Lead </a:t>
              </a:r>
              <a:endParaRPr lang="en-US" altLang="zh-CN" sz="900" dirty="0">
                <a:solidFill>
                  <a:srgbClr val="000000"/>
                </a:solidFill>
                <a:effectLst/>
                <a:latin typeface="+mj-ea"/>
                <a:ea typeface="+mj-ea"/>
                <a:cs typeface="Helvetica Neue"/>
              </a:endParaRPr>
            </a:p>
            <a:p>
              <a:pPr>
                <a:lnSpc>
                  <a:spcPct val="150000"/>
                </a:lnSpc>
              </a:pPr>
              <a:r>
                <a:rPr lang="en-US" altLang="zh-CN" sz="900" dirty="0">
                  <a:solidFill>
                    <a:srgbClr val="000000"/>
                  </a:solidFill>
                  <a:effectLst/>
                  <a:latin typeface="+mj-ea"/>
                  <a:ea typeface="+mj-ea"/>
                  <a:cs typeface="Helvetica Neue"/>
                </a:rPr>
                <a:t>Tel ::UK+(44)   020 8144 0145</a:t>
              </a:r>
              <a:r>
                <a:rPr lang="en-US" altLang="zh-CN" sz="900" dirty="0">
                  <a:latin typeface="+mj-ea"/>
                  <a:ea typeface="+mj-ea"/>
                </a:rPr>
                <a:t> </a:t>
              </a:r>
            </a:p>
            <a:p>
              <a:pPr algn="just">
                <a:lnSpc>
                  <a:spcPct val="150000"/>
                </a:lnSpc>
                <a:spcAft>
                  <a:spcPts val="0"/>
                </a:spcAft>
              </a:pPr>
              <a:r>
                <a:rPr lang="en-US" altLang="zh-CN" sz="900" dirty="0">
                  <a:solidFill>
                    <a:srgbClr val="000000"/>
                  </a:solidFill>
                  <a:effectLst/>
                  <a:latin typeface="+mj-ea"/>
                  <a:ea typeface="+mj-ea"/>
                  <a:cs typeface="Helvetica Neue"/>
                </a:rPr>
                <a:t>Mobile  UK: +(44) 07787 536030</a:t>
              </a:r>
              <a:endParaRPr lang="zh-CN" altLang="zh-CN" sz="900" dirty="0">
                <a:effectLst/>
                <a:latin typeface="+mj-ea"/>
                <a:ea typeface="+mj-ea"/>
              </a:endParaRPr>
            </a:p>
          </p:txBody>
        </p:sp>
      </p:grpSp>
      <p:sp>
        <p:nvSpPr>
          <p:cNvPr id="24" name="矩形 23">
            <a:extLst>
              <a:ext uri="{FF2B5EF4-FFF2-40B4-BE49-F238E27FC236}">
                <a16:creationId xmlns:a16="http://schemas.microsoft.com/office/drawing/2014/main" id="{32F032CC-A1D7-41BF-9FE4-AEC8F81FC460}"/>
              </a:ext>
            </a:extLst>
          </p:cNvPr>
          <p:cNvSpPr/>
          <p:nvPr/>
        </p:nvSpPr>
        <p:spPr>
          <a:xfrm>
            <a:off x="726152" y="808376"/>
            <a:ext cx="2177982" cy="400110"/>
          </a:xfrm>
          <a:prstGeom prst="rect">
            <a:avLst/>
          </a:prstGeom>
          <a:solidFill>
            <a:schemeClr val="bg1"/>
          </a:solidFill>
        </p:spPr>
        <p:txBody>
          <a:bodyPr wrap="square">
            <a:spAutoFit/>
          </a:bodyPr>
          <a:lstStyle/>
          <a:p>
            <a:r>
              <a:rPr lang="en-US" altLang="zh-CN" sz="20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Meet the Team</a:t>
            </a:r>
          </a:p>
        </p:txBody>
      </p:sp>
    </p:spTree>
    <p:extLst>
      <p:ext uri="{BB962C8B-B14F-4D97-AF65-F5344CB8AC3E}">
        <p14:creationId xmlns:p14="http://schemas.microsoft.com/office/powerpoint/2010/main" val="310786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34">
            <a:extLst>
              <a:ext uri="{FF2B5EF4-FFF2-40B4-BE49-F238E27FC236}">
                <a16:creationId xmlns:a16="http://schemas.microsoft.com/office/drawing/2014/main" id="{DF7338A0-D79D-7193-01A8-E91E10AE6C24}"/>
              </a:ext>
            </a:extLst>
          </p:cNvPr>
          <p:cNvSpPr/>
          <p:nvPr/>
        </p:nvSpPr>
        <p:spPr>
          <a:xfrm>
            <a:off x="3816166" y="7429090"/>
            <a:ext cx="704258" cy="644577"/>
          </a:xfrm>
          <a:prstGeom prst="rect">
            <a:avLst/>
          </a:prstGeom>
          <a:gradFill flip="none" rotWithShape="1">
            <a:gsLst>
              <a:gs pos="0">
                <a:srgbClr val="CAC7D8"/>
              </a:gs>
              <a:gs pos="50000">
                <a:srgbClr val="CECBDC"/>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矩形 24">
            <a:extLst>
              <a:ext uri="{FF2B5EF4-FFF2-40B4-BE49-F238E27FC236}">
                <a16:creationId xmlns:a16="http://schemas.microsoft.com/office/drawing/2014/main" id="{073CB528-474C-5A82-82F1-023C87EB2955}"/>
              </a:ext>
            </a:extLst>
          </p:cNvPr>
          <p:cNvSpPr/>
          <p:nvPr/>
        </p:nvSpPr>
        <p:spPr>
          <a:xfrm>
            <a:off x="2125892" y="7421836"/>
            <a:ext cx="596226" cy="837556"/>
          </a:xfrm>
          <a:prstGeom prst="rect">
            <a:avLst/>
          </a:prstGeom>
          <a:gradFill flip="none" rotWithShape="1">
            <a:gsLst>
              <a:gs pos="0">
                <a:srgbClr val="CAC7D8"/>
              </a:gs>
              <a:gs pos="50000">
                <a:srgbClr val="CECBDC"/>
              </a:gs>
              <a:gs pos="10000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A5ED7901-E97E-452E-B89C-2E4D6B5E1006}"/>
              </a:ext>
            </a:extLst>
          </p:cNvPr>
          <p:cNvSpPr/>
          <p:nvPr/>
        </p:nvSpPr>
        <p:spPr>
          <a:xfrm>
            <a:off x="585216" y="1052424"/>
            <a:ext cx="5678079" cy="787212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image5.png">
            <a:extLst>
              <a:ext uri="{FF2B5EF4-FFF2-40B4-BE49-F238E27FC236}">
                <a16:creationId xmlns:a16="http://schemas.microsoft.com/office/drawing/2014/main" id="{2E07AB1E-D614-40EE-ACBD-F465D98557E8}"/>
              </a:ext>
            </a:extLst>
          </p:cNvPr>
          <p:cNvPicPr/>
          <p:nvPr/>
        </p:nvPicPr>
        <p:blipFill rotWithShape="1">
          <a:blip r:embed="rId2"/>
          <a:srcRect r="69858" b="-18706"/>
          <a:stretch/>
        </p:blipFill>
        <p:spPr>
          <a:xfrm>
            <a:off x="6009393" y="1124123"/>
            <a:ext cx="196199" cy="160319"/>
          </a:xfrm>
          <a:prstGeom prst="rect">
            <a:avLst/>
          </a:prstGeom>
          <a:ln/>
        </p:spPr>
      </p:pic>
      <p:pic>
        <p:nvPicPr>
          <p:cNvPr id="24" name="image4.jpg" descr="GWYN PHILLIPS (Freeman of the City of London)">
            <a:extLst>
              <a:ext uri="{FF2B5EF4-FFF2-40B4-BE49-F238E27FC236}">
                <a16:creationId xmlns:a16="http://schemas.microsoft.com/office/drawing/2014/main" id="{AA84E8C5-AB82-43CB-8D95-FBBFDE47E7AB}"/>
              </a:ext>
            </a:extLst>
          </p:cNvPr>
          <p:cNvPicPr/>
          <p:nvPr/>
        </p:nvPicPr>
        <p:blipFill rotWithShape="1">
          <a:blip r:embed="rId3"/>
          <a:srcRect t="13692" b="20770"/>
          <a:stretch/>
        </p:blipFill>
        <p:spPr>
          <a:xfrm flipH="1">
            <a:off x="2200992" y="1349700"/>
            <a:ext cx="1270000" cy="1216365"/>
          </a:xfrm>
          <a:prstGeom prst="rect">
            <a:avLst/>
          </a:prstGeom>
          <a:ln/>
        </p:spPr>
      </p:pic>
      <p:sp>
        <p:nvSpPr>
          <p:cNvPr id="25" name="矩形 24">
            <a:extLst>
              <a:ext uri="{FF2B5EF4-FFF2-40B4-BE49-F238E27FC236}">
                <a16:creationId xmlns:a16="http://schemas.microsoft.com/office/drawing/2014/main" id="{78C92893-4E63-4B1A-AA81-84D3EF280EEC}"/>
              </a:ext>
            </a:extLst>
          </p:cNvPr>
          <p:cNvSpPr/>
          <p:nvPr/>
        </p:nvSpPr>
        <p:spPr>
          <a:xfrm>
            <a:off x="1540813" y="1348648"/>
            <a:ext cx="654714" cy="1216367"/>
          </a:xfrm>
          <a:prstGeom prst="rect">
            <a:avLst/>
          </a:prstGeom>
          <a:gradFill flip="none" rotWithShape="1">
            <a:gsLst>
              <a:gs pos="0">
                <a:srgbClr val="CAC7D8"/>
              </a:gs>
              <a:gs pos="50000">
                <a:srgbClr val="CECBDC"/>
              </a:gs>
              <a:gs pos="10000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FC6EA77C-6F2B-4197-8599-520CD1784484}"/>
              </a:ext>
            </a:extLst>
          </p:cNvPr>
          <p:cNvSpPr/>
          <p:nvPr/>
        </p:nvSpPr>
        <p:spPr>
          <a:xfrm>
            <a:off x="714012" y="1307711"/>
            <a:ext cx="1731132" cy="307777"/>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GWYN PHILLIPS</a:t>
            </a:r>
            <a:endParaRPr lang="zh-CN" altLang="en-US"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endParaRPr>
          </a:p>
        </p:txBody>
      </p:sp>
      <p:sp>
        <p:nvSpPr>
          <p:cNvPr id="28" name="文本框 27">
            <a:extLst>
              <a:ext uri="{FF2B5EF4-FFF2-40B4-BE49-F238E27FC236}">
                <a16:creationId xmlns:a16="http://schemas.microsoft.com/office/drawing/2014/main" id="{C9B93B91-FF94-4803-85D6-713529D6CB50}"/>
              </a:ext>
            </a:extLst>
          </p:cNvPr>
          <p:cNvSpPr txBox="1"/>
          <p:nvPr/>
        </p:nvSpPr>
        <p:spPr>
          <a:xfrm>
            <a:off x="664176" y="1652435"/>
            <a:ext cx="2084885" cy="1317668"/>
          </a:xfrm>
          <a:prstGeom prst="rect">
            <a:avLst/>
          </a:prstGeom>
          <a:noFill/>
        </p:spPr>
        <p:txBody>
          <a:bodyPr wrap="square">
            <a:spAutoFit/>
          </a:bodyPr>
          <a:lstStyle/>
          <a:p>
            <a:pPr algn="just">
              <a:lnSpc>
                <a:spcPct val="150000"/>
              </a:lnSpc>
              <a:spcAft>
                <a:spcPts val="0"/>
              </a:spcAft>
            </a:pPr>
            <a:r>
              <a:rPr lang="en-US" altLang="zh-CN" sz="900" dirty="0">
                <a:solidFill>
                  <a:srgbClr val="000000"/>
                </a:solidFill>
                <a:effectLst/>
                <a:latin typeface="+mj-ea"/>
                <a:ea typeface="+mj-ea"/>
                <a:cs typeface="Helvetica Neue"/>
              </a:rPr>
              <a:t>BA, PGCE</a:t>
            </a:r>
          </a:p>
          <a:p>
            <a:pPr algn="just">
              <a:lnSpc>
                <a:spcPct val="150000"/>
              </a:lnSpc>
              <a:spcAft>
                <a:spcPts val="0"/>
              </a:spcAft>
            </a:pPr>
            <a:r>
              <a:rPr lang="en-US" altLang="zh-CN" sz="900" b="1" dirty="0">
                <a:solidFill>
                  <a:srgbClr val="000000"/>
                </a:solidFill>
                <a:latin typeface="+mj-ea"/>
                <a:ea typeface="+mj-ea"/>
                <a:cs typeface="Helvetica Neue"/>
              </a:rPr>
              <a:t>Head of Hosting</a:t>
            </a:r>
          </a:p>
          <a:p>
            <a:pPr algn="just">
              <a:lnSpc>
                <a:spcPct val="150000"/>
              </a:lnSpc>
              <a:spcAft>
                <a:spcPts val="0"/>
              </a:spcAft>
            </a:pPr>
            <a:r>
              <a:rPr lang="en-US" altLang="zh-CN" sz="900" b="1" dirty="0">
                <a:solidFill>
                  <a:srgbClr val="000000"/>
                </a:solidFill>
                <a:effectLst/>
                <a:latin typeface="+mj-ea"/>
                <a:ea typeface="+mj-ea"/>
                <a:cs typeface="Helvetica Neue"/>
              </a:rPr>
              <a:t>Designated </a:t>
            </a:r>
            <a:r>
              <a:rPr lang="en-US" altLang="zh-CN" sz="900" b="1" dirty="0">
                <a:solidFill>
                  <a:srgbClr val="000000"/>
                </a:solidFill>
                <a:latin typeface="+mj-ea"/>
                <a:ea typeface="+mj-ea"/>
                <a:cs typeface="Helvetica Neue"/>
              </a:rPr>
              <a:t>Safeguarding Lead</a:t>
            </a:r>
            <a:endParaRPr lang="en-US" altLang="zh-CN" sz="900" b="1" dirty="0">
              <a:solidFill>
                <a:srgbClr val="000000"/>
              </a:solidFill>
              <a:effectLst/>
              <a:latin typeface="+mj-ea"/>
              <a:ea typeface="+mj-ea"/>
              <a:cs typeface="Helvetica Neue"/>
            </a:endParaRPr>
          </a:p>
          <a:p>
            <a:pPr algn="just">
              <a:lnSpc>
                <a:spcPct val="150000"/>
              </a:lnSpc>
              <a:spcAft>
                <a:spcPts val="0"/>
              </a:spcAft>
            </a:pPr>
            <a:r>
              <a:rPr lang="en-US" altLang="zh-CN" sz="900" dirty="0">
                <a:solidFill>
                  <a:srgbClr val="000000"/>
                </a:solidFill>
                <a:effectLst/>
                <a:latin typeface="+mj-ea"/>
                <a:ea typeface="+mj-ea"/>
                <a:cs typeface="Helvetica Neue"/>
              </a:rPr>
              <a:t>Tel UK+ (44) 01428 648393</a:t>
            </a:r>
          </a:p>
          <a:p>
            <a:pPr algn="just">
              <a:lnSpc>
                <a:spcPct val="150000"/>
              </a:lnSpc>
              <a:spcAft>
                <a:spcPts val="0"/>
              </a:spcAft>
            </a:pPr>
            <a:r>
              <a:rPr lang="en-US" altLang="zh-CN" sz="900" dirty="0">
                <a:solidFill>
                  <a:srgbClr val="000000"/>
                </a:solidFill>
                <a:effectLst/>
                <a:latin typeface="+mj-ea"/>
                <a:ea typeface="+mj-ea"/>
                <a:cs typeface="Helvetica Neue"/>
              </a:rPr>
              <a:t>Mobile UK+ (44) 07772 252303</a:t>
            </a:r>
          </a:p>
          <a:p>
            <a:pPr algn="just">
              <a:lnSpc>
                <a:spcPct val="150000"/>
              </a:lnSpc>
              <a:spcAft>
                <a:spcPts val="0"/>
              </a:spcAft>
            </a:pPr>
            <a:r>
              <a:rPr lang="en-US" altLang="zh-CN" sz="900" dirty="0" err="1">
                <a:solidFill>
                  <a:srgbClr val="000000"/>
                </a:solidFill>
                <a:effectLst/>
                <a:latin typeface="+mj-ea"/>
                <a:ea typeface="+mj-ea"/>
                <a:cs typeface="Helvetica Neue"/>
              </a:rPr>
              <a:t>Email:gwynphillips@eliteacs.com</a:t>
            </a:r>
            <a:endParaRPr lang="en-US" altLang="zh-CN" sz="900" dirty="0">
              <a:solidFill>
                <a:srgbClr val="000000"/>
              </a:solidFill>
              <a:effectLst/>
              <a:latin typeface="+mj-ea"/>
              <a:ea typeface="+mj-ea"/>
              <a:cs typeface="Helvetica Neue"/>
            </a:endParaRPr>
          </a:p>
        </p:txBody>
      </p:sp>
      <p:pic>
        <p:nvPicPr>
          <p:cNvPr id="5" name="Picture 4" descr="A person wearing glasses&#10;&#10;Description automatically generated with medium confidence">
            <a:extLst>
              <a:ext uri="{FF2B5EF4-FFF2-40B4-BE49-F238E27FC236}">
                <a16:creationId xmlns:a16="http://schemas.microsoft.com/office/drawing/2014/main" id="{F909A1E1-EB61-3343-9E10-8E503A14C2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758" y="4683630"/>
            <a:ext cx="854115" cy="1310795"/>
          </a:xfrm>
          <a:prstGeom prst="rect">
            <a:avLst/>
          </a:prstGeom>
        </p:spPr>
      </p:pic>
      <p:sp>
        <p:nvSpPr>
          <p:cNvPr id="32" name="文本框 31">
            <a:extLst>
              <a:ext uri="{FF2B5EF4-FFF2-40B4-BE49-F238E27FC236}">
                <a16:creationId xmlns:a16="http://schemas.microsoft.com/office/drawing/2014/main" id="{942F5486-F9C7-41EB-9A2C-9CE13BD6E2B0}"/>
              </a:ext>
            </a:extLst>
          </p:cNvPr>
          <p:cNvSpPr txBox="1"/>
          <p:nvPr/>
        </p:nvSpPr>
        <p:spPr>
          <a:xfrm>
            <a:off x="627587" y="3010014"/>
            <a:ext cx="2834294" cy="1477328"/>
          </a:xfrm>
          <a:prstGeom prst="rect">
            <a:avLst/>
          </a:prstGeom>
          <a:noFill/>
        </p:spPr>
        <p:txBody>
          <a:bodyPr wrap="square">
            <a:spAutoFit/>
          </a:bodyPr>
          <a:lstStyle/>
          <a:p>
            <a:pPr algn="just"/>
            <a:r>
              <a:rPr lang="en-US" altLang="zh-CN" sz="900" dirty="0">
                <a:latin typeface="+mj-ea"/>
                <a:ea typeface="+mj-ea"/>
              </a:rPr>
              <a:t>Gwyn has worked with Eve Leung in her Guardian Agency for the last ten years as Family Coordinator and Safeguarding Lead. He will place each student with a suitable Host Family. Gwyn is in charge of inspecting each Host Family, their suitability and their accommodation and obtains references. He will also instruct DBS (police) checks on each Host Family member aged sixteen and over. Gwyn makes sure that all Health and Safety Standards are in order and that Child Safeguarding is maintained.</a:t>
            </a:r>
          </a:p>
        </p:txBody>
      </p:sp>
      <p:grpSp>
        <p:nvGrpSpPr>
          <p:cNvPr id="33" name="组合 32">
            <a:extLst>
              <a:ext uri="{FF2B5EF4-FFF2-40B4-BE49-F238E27FC236}">
                <a16:creationId xmlns:a16="http://schemas.microsoft.com/office/drawing/2014/main" id="{A2892470-E846-4749-A1A6-6EF1AE7AC245}"/>
              </a:ext>
            </a:extLst>
          </p:cNvPr>
          <p:cNvGrpSpPr/>
          <p:nvPr/>
        </p:nvGrpSpPr>
        <p:grpSpPr>
          <a:xfrm>
            <a:off x="3615587" y="1367111"/>
            <a:ext cx="1329103" cy="1197904"/>
            <a:chOff x="762718" y="1455972"/>
            <a:chExt cx="1329103" cy="1197904"/>
          </a:xfrm>
        </p:grpSpPr>
        <p:pic>
          <p:nvPicPr>
            <p:cNvPr id="34" name="图片 33">
              <a:extLst>
                <a:ext uri="{FF2B5EF4-FFF2-40B4-BE49-F238E27FC236}">
                  <a16:creationId xmlns:a16="http://schemas.microsoft.com/office/drawing/2014/main" id="{145AE954-D826-4FDC-B84F-CA9044C0DA4C}"/>
                </a:ext>
              </a:extLst>
            </p:cNvPr>
            <p:cNvPicPr>
              <a:picLocks noChangeAspect="1"/>
            </p:cNvPicPr>
            <p:nvPr/>
          </p:nvPicPr>
          <p:blipFill>
            <a:blip r:embed="rId5"/>
            <a:stretch>
              <a:fillRect/>
            </a:stretch>
          </p:blipFill>
          <p:spPr>
            <a:xfrm>
              <a:off x="762718" y="1455972"/>
              <a:ext cx="1329103" cy="1197904"/>
            </a:xfrm>
            <a:prstGeom prst="rect">
              <a:avLst/>
            </a:prstGeom>
          </p:spPr>
        </p:pic>
        <p:sp>
          <p:nvSpPr>
            <p:cNvPr id="35" name="矩形 34">
              <a:extLst>
                <a:ext uri="{FF2B5EF4-FFF2-40B4-BE49-F238E27FC236}">
                  <a16:creationId xmlns:a16="http://schemas.microsoft.com/office/drawing/2014/main" id="{12BF3B51-E0CD-4F46-AB96-5D2C8FB1CCDD}"/>
                </a:ext>
              </a:extLst>
            </p:cNvPr>
            <p:cNvSpPr/>
            <p:nvPr/>
          </p:nvSpPr>
          <p:spPr>
            <a:xfrm>
              <a:off x="1307647" y="1455972"/>
              <a:ext cx="784174" cy="1197904"/>
            </a:xfrm>
            <a:prstGeom prst="rect">
              <a:avLst/>
            </a:prstGeom>
            <a:gradFill flip="none" rotWithShape="1">
              <a:gsLst>
                <a:gs pos="0">
                  <a:srgbClr val="CAC7D8"/>
                </a:gs>
                <a:gs pos="50000">
                  <a:srgbClr val="CECBDC"/>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6" name="文本框 35">
            <a:extLst>
              <a:ext uri="{FF2B5EF4-FFF2-40B4-BE49-F238E27FC236}">
                <a16:creationId xmlns:a16="http://schemas.microsoft.com/office/drawing/2014/main" id="{2D91AFC3-F553-4C54-8367-C7786CA30959}"/>
              </a:ext>
            </a:extLst>
          </p:cNvPr>
          <p:cNvSpPr txBox="1"/>
          <p:nvPr/>
        </p:nvSpPr>
        <p:spPr>
          <a:xfrm>
            <a:off x="3444746" y="2553159"/>
            <a:ext cx="2791529" cy="2308324"/>
          </a:xfrm>
          <a:prstGeom prst="rect">
            <a:avLst/>
          </a:prstGeom>
          <a:noFill/>
        </p:spPr>
        <p:txBody>
          <a:bodyPr wrap="square">
            <a:spAutoFit/>
          </a:bodyPr>
          <a:lstStyle/>
          <a:p>
            <a:pPr algn="just"/>
            <a:r>
              <a:rPr lang="en-US" altLang="zh-CN" sz="900" dirty="0">
                <a:latin typeface="+mj-ea"/>
                <a:ea typeface="+mj-ea"/>
              </a:rPr>
              <a:t>Evelyn has worked with Elite Anglo-Chinese Services for the last eight years. She has hosted many International students during this period.  Evelyn will be raising the profile of Elite Anglo Chinese Services. She will make sure that all the care and accommodation in our Guardian Services, Summer Schools and Education Programs are operating to the highest standards and comply with the UK Government Child Protection and Health and Safety Standards.  </a:t>
            </a:r>
          </a:p>
          <a:p>
            <a:pPr algn="just"/>
            <a:r>
              <a:rPr lang="en-US" altLang="zh-CN" sz="900" dirty="0">
                <a:latin typeface="+mj-ea"/>
                <a:ea typeface="+mj-ea"/>
              </a:rPr>
              <a:t>Evelyn Phillips has studied at the University of East Anglia and graduated as an Interior Designer. She has managed many prestigious International Architectural and Interior Design Firms in London.  She has also travelled to the Far East extensively for her projects. </a:t>
            </a:r>
          </a:p>
          <a:p>
            <a:pPr algn="just"/>
            <a:endParaRPr lang="en-US" altLang="zh-CN" sz="900" dirty="0">
              <a:latin typeface="+mj-ea"/>
              <a:ea typeface="+mj-ea"/>
            </a:endParaRPr>
          </a:p>
        </p:txBody>
      </p:sp>
      <p:sp>
        <p:nvSpPr>
          <p:cNvPr id="37" name="矩形 36">
            <a:extLst>
              <a:ext uri="{FF2B5EF4-FFF2-40B4-BE49-F238E27FC236}">
                <a16:creationId xmlns:a16="http://schemas.microsoft.com/office/drawing/2014/main" id="{3EFAFC9D-0F9D-4BF8-9153-7EFCA5A285F6}"/>
              </a:ext>
            </a:extLst>
          </p:cNvPr>
          <p:cNvSpPr/>
          <p:nvPr/>
        </p:nvSpPr>
        <p:spPr>
          <a:xfrm>
            <a:off x="4353613" y="1360277"/>
            <a:ext cx="3141932" cy="307777"/>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EVELYN PHILLIPS 	 </a:t>
            </a:r>
            <a:endParaRPr lang="zh-CN" altLang="en-US"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endParaRPr>
          </a:p>
        </p:txBody>
      </p:sp>
      <p:sp>
        <p:nvSpPr>
          <p:cNvPr id="38" name="文本框 37">
            <a:extLst>
              <a:ext uri="{FF2B5EF4-FFF2-40B4-BE49-F238E27FC236}">
                <a16:creationId xmlns:a16="http://schemas.microsoft.com/office/drawing/2014/main" id="{4C6F7479-D540-49B1-A6A3-FD35020C4722}"/>
              </a:ext>
            </a:extLst>
          </p:cNvPr>
          <p:cNvSpPr txBox="1"/>
          <p:nvPr/>
        </p:nvSpPr>
        <p:spPr>
          <a:xfrm>
            <a:off x="4681864" y="1705554"/>
            <a:ext cx="1598061" cy="923330"/>
          </a:xfrm>
          <a:prstGeom prst="rect">
            <a:avLst/>
          </a:prstGeom>
          <a:noFill/>
        </p:spPr>
        <p:txBody>
          <a:bodyPr wrap="square">
            <a:spAutoFit/>
          </a:bodyPr>
          <a:lstStyle/>
          <a:p>
            <a:pPr algn="just">
              <a:lnSpc>
                <a:spcPct val="150000"/>
              </a:lnSpc>
              <a:spcAft>
                <a:spcPts val="0"/>
              </a:spcAft>
            </a:pPr>
            <a:r>
              <a:rPr lang="nl-NL" altLang="zh-CN" sz="900" b="1" dirty="0">
                <a:solidFill>
                  <a:srgbClr val="000000"/>
                </a:solidFill>
                <a:effectLst/>
                <a:latin typeface="+mj-ea"/>
                <a:ea typeface="+mj-ea"/>
                <a:cs typeface="Helvetica Neue"/>
              </a:rPr>
              <a:t>Head of UK Office</a:t>
            </a:r>
          </a:p>
          <a:p>
            <a:pPr algn="just">
              <a:lnSpc>
                <a:spcPct val="150000"/>
              </a:lnSpc>
              <a:spcAft>
                <a:spcPts val="0"/>
              </a:spcAft>
            </a:pPr>
            <a:r>
              <a:rPr lang="nl-NL" altLang="zh-CN" sz="900" dirty="0">
                <a:solidFill>
                  <a:srgbClr val="000000"/>
                </a:solidFill>
                <a:effectLst/>
                <a:latin typeface="+mj-ea"/>
                <a:ea typeface="+mj-ea"/>
                <a:cs typeface="Helvetica Neue"/>
              </a:rPr>
              <a:t>Tel (44) 01428 648393</a:t>
            </a:r>
          </a:p>
          <a:p>
            <a:pPr algn="just">
              <a:lnSpc>
                <a:spcPct val="150000"/>
              </a:lnSpc>
              <a:spcAft>
                <a:spcPts val="0"/>
              </a:spcAft>
            </a:pPr>
            <a:r>
              <a:rPr lang="nl-NL" altLang="zh-CN" sz="900" dirty="0" err="1">
                <a:solidFill>
                  <a:srgbClr val="000000"/>
                </a:solidFill>
                <a:effectLst/>
                <a:latin typeface="+mj-ea"/>
                <a:ea typeface="+mj-ea"/>
                <a:cs typeface="Helvetica Neue"/>
              </a:rPr>
              <a:t>Mob</a:t>
            </a:r>
            <a:r>
              <a:rPr lang="nl-NL" altLang="zh-CN" sz="900" dirty="0">
                <a:solidFill>
                  <a:srgbClr val="000000"/>
                </a:solidFill>
                <a:effectLst/>
                <a:latin typeface="+mj-ea"/>
                <a:ea typeface="+mj-ea"/>
                <a:cs typeface="Helvetica Neue"/>
              </a:rPr>
              <a:t> </a:t>
            </a:r>
            <a:r>
              <a:rPr lang="nl-NL" altLang="zh-CN" sz="900" dirty="0">
                <a:solidFill>
                  <a:srgbClr val="000000"/>
                </a:solidFill>
                <a:latin typeface="+mj-ea"/>
                <a:ea typeface="+mj-ea"/>
                <a:cs typeface="Helvetica Neue"/>
              </a:rPr>
              <a:t>+</a:t>
            </a:r>
            <a:r>
              <a:rPr lang="nl-NL" altLang="zh-CN" sz="900" dirty="0">
                <a:solidFill>
                  <a:srgbClr val="000000"/>
                </a:solidFill>
                <a:effectLst/>
                <a:latin typeface="+mj-ea"/>
                <a:ea typeface="+mj-ea"/>
                <a:cs typeface="Helvetica Neue"/>
              </a:rPr>
              <a:t> (44) 07789 434798</a:t>
            </a:r>
          </a:p>
          <a:p>
            <a:pPr algn="just">
              <a:lnSpc>
                <a:spcPct val="150000"/>
              </a:lnSpc>
              <a:spcAft>
                <a:spcPts val="0"/>
              </a:spcAft>
            </a:pPr>
            <a:r>
              <a:rPr lang="nl-NL" altLang="zh-CN" sz="900" dirty="0">
                <a:solidFill>
                  <a:srgbClr val="000000"/>
                </a:solidFill>
                <a:effectLst/>
                <a:latin typeface="+mj-ea"/>
                <a:ea typeface="+mj-ea"/>
                <a:cs typeface="Helvetica Neue"/>
              </a:rPr>
              <a:t>Email</a:t>
            </a:r>
            <a:r>
              <a:rPr lang="nl-NL" altLang="zh-CN" sz="900" dirty="0">
                <a:solidFill>
                  <a:srgbClr val="000000"/>
                </a:solidFill>
                <a:latin typeface="+mj-ea"/>
                <a:ea typeface="+mj-ea"/>
                <a:cs typeface="Helvetica Neue"/>
              </a:rPr>
              <a:t>:</a:t>
            </a:r>
            <a:r>
              <a:rPr lang="nl-NL" altLang="zh-CN" sz="900" dirty="0">
                <a:solidFill>
                  <a:srgbClr val="000000"/>
                </a:solidFill>
                <a:effectLst/>
                <a:latin typeface="+mj-ea"/>
                <a:ea typeface="+mj-ea"/>
                <a:cs typeface="Helvetica Neue"/>
              </a:rPr>
              <a:t>evelyn@eliteacs.com</a:t>
            </a:r>
          </a:p>
        </p:txBody>
      </p:sp>
      <p:sp>
        <p:nvSpPr>
          <p:cNvPr id="20" name="矩形 19">
            <a:extLst>
              <a:ext uri="{FF2B5EF4-FFF2-40B4-BE49-F238E27FC236}">
                <a16:creationId xmlns:a16="http://schemas.microsoft.com/office/drawing/2014/main" id="{B5F66A69-A7CC-43C8-A83E-0167368F3889}"/>
              </a:ext>
            </a:extLst>
          </p:cNvPr>
          <p:cNvSpPr/>
          <p:nvPr/>
        </p:nvSpPr>
        <p:spPr>
          <a:xfrm>
            <a:off x="726152" y="808376"/>
            <a:ext cx="2236504" cy="400110"/>
          </a:xfrm>
          <a:prstGeom prst="rect">
            <a:avLst/>
          </a:prstGeom>
          <a:solidFill>
            <a:schemeClr val="bg1"/>
          </a:solidFill>
        </p:spPr>
        <p:txBody>
          <a:bodyPr wrap="square">
            <a:spAutoFit/>
          </a:bodyPr>
          <a:lstStyle/>
          <a:p>
            <a:r>
              <a:rPr lang="en-US" altLang="zh-CN" sz="20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Meet the Team</a:t>
            </a:r>
          </a:p>
        </p:txBody>
      </p:sp>
      <p:pic>
        <p:nvPicPr>
          <p:cNvPr id="3" name="Picture 2" descr="A person wearing glasses&#10;&#10;Description automatically generated with medium confidence">
            <a:extLst>
              <a:ext uri="{FF2B5EF4-FFF2-40B4-BE49-F238E27FC236}">
                <a16:creationId xmlns:a16="http://schemas.microsoft.com/office/drawing/2014/main" id="{AC2589E8-890F-634E-AF75-0044D4EDC4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781" y="4502931"/>
            <a:ext cx="1152700" cy="1197904"/>
          </a:xfrm>
          <a:prstGeom prst="rect">
            <a:avLst/>
          </a:prstGeom>
        </p:spPr>
      </p:pic>
      <p:sp>
        <p:nvSpPr>
          <p:cNvPr id="21" name="矩形 24">
            <a:extLst>
              <a:ext uri="{FF2B5EF4-FFF2-40B4-BE49-F238E27FC236}">
                <a16:creationId xmlns:a16="http://schemas.microsoft.com/office/drawing/2014/main" id="{712E7964-D2D1-B04B-A234-465272E11E92}"/>
              </a:ext>
            </a:extLst>
          </p:cNvPr>
          <p:cNvSpPr/>
          <p:nvPr/>
        </p:nvSpPr>
        <p:spPr>
          <a:xfrm>
            <a:off x="1870883" y="4493111"/>
            <a:ext cx="654714" cy="1216367"/>
          </a:xfrm>
          <a:prstGeom prst="rect">
            <a:avLst/>
          </a:prstGeom>
          <a:gradFill flip="none" rotWithShape="1">
            <a:gsLst>
              <a:gs pos="0">
                <a:srgbClr val="CAC7D8"/>
              </a:gs>
              <a:gs pos="50000">
                <a:srgbClr val="CECBDC"/>
              </a:gs>
              <a:gs pos="10000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6">
            <a:extLst>
              <a:ext uri="{FF2B5EF4-FFF2-40B4-BE49-F238E27FC236}">
                <a16:creationId xmlns:a16="http://schemas.microsoft.com/office/drawing/2014/main" id="{BB652368-5536-ED48-8DFB-2F7248AF887A}"/>
              </a:ext>
            </a:extLst>
          </p:cNvPr>
          <p:cNvSpPr/>
          <p:nvPr/>
        </p:nvSpPr>
        <p:spPr>
          <a:xfrm>
            <a:off x="693788" y="4474764"/>
            <a:ext cx="1731132" cy="307777"/>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JULIAN GODWIN</a:t>
            </a:r>
            <a:endParaRPr lang="zh-CN" altLang="en-US"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endParaRPr>
          </a:p>
        </p:txBody>
      </p:sp>
      <p:sp>
        <p:nvSpPr>
          <p:cNvPr id="23" name="文本框 27">
            <a:extLst>
              <a:ext uri="{FF2B5EF4-FFF2-40B4-BE49-F238E27FC236}">
                <a16:creationId xmlns:a16="http://schemas.microsoft.com/office/drawing/2014/main" id="{D4D249C1-70EC-E74C-8F14-774D04A28B1E}"/>
              </a:ext>
            </a:extLst>
          </p:cNvPr>
          <p:cNvSpPr txBox="1"/>
          <p:nvPr/>
        </p:nvSpPr>
        <p:spPr>
          <a:xfrm>
            <a:off x="643952" y="4819488"/>
            <a:ext cx="2084885" cy="902170"/>
          </a:xfrm>
          <a:prstGeom prst="rect">
            <a:avLst/>
          </a:prstGeom>
          <a:noFill/>
        </p:spPr>
        <p:txBody>
          <a:bodyPr wrap="square">
            <a:spAutoFit/>
          </a:bodyPr>
          <a:lstStyle/>
          <a:p>
            <a:pPr algn="just">
              <a:lnSpc>
                <a:spcPct val="150000"/>
              </a:lnSpc>
              <a:spcAft>
                <a:spcPts val="0"/>
              </a:spcAft>
            </a:pPr>
            <a:r>
              <a:rPr lang="en-US" altLang="zh-CN" sz="900" b="1" dirty="0">
                <a:solidFill>
                  <a:srgbClr val="000000"/>
                </a:solidFill>
                <a:effectLst/>
                <a:latin typeface="+mj-ea"/>
                <a:ea typeface="+mj-ea"/>
                <a:cs typeface="Helvetica Neue"/>
              </a:rPr>
              <a:t>Bachelor in Education</a:t>
            </a:r>
          </a:p>
          <a:p>
            <a:pPr algn="just">
              <a:lnSpc>
                <a:spcPct val="150000"/>
              </a:lnSpc>
              <a:spcAft>
                <a:spcPts val="0"/>
              </a:spcAft>
            </a:pPr>
            <a:r>
              <a:rPr lang="en-US" altLang="zh-CN" sz="900" dirty="0">
                <a:solidFill>
                  <a:srgbClr val="000000"/>
                </a:solidFill>
                <a:effectLst/>
                <a:latin typeface="+mj-ea"/>
                <a:ea typeface="+mj-ea"/>
                <a:cs typeface="Helvetica Neue"/>
              </a:rPr>
              <a:t>Head of Transport</a:t>
            </a:r>
          </a:p>
          <a:p>
            <a:pPr algn="just">
              <a:lnSpc>
                <a:spcPct val="150000"/>
              </a:lnSpc>
              <a:spcAft>
                <a:spcPts val="0"/>
              </a:spcAft>
            </a:pPr>
            <a:r>
              <a:rPr lang="en-US" altLang="zh-CN" sz="900" dirty="0">
                <a:solidFill>
                  <a:srgbClr val="000000"/>
                </a:solidFill>
                <a:effectLst/>
                <a:latin typeface="+mj-ea"/>
                <a:ea typeface="+mj-ea"/>
                <a:cs typeface="Helvetica Neue"/>
              </a:rPr>
              <a:t>UK+ (44) 07821 470902</a:t>
            </a:r>
          </a:p>
          <a:p>
            <a:pPr algn="just">
              <a:lnSpc>
                <a:spcPct val="150000"/>
              </a:lnSpc>
              <a:spcAft>
                <a:spcPts val="0"/>
              </a:spcAft>
            </a:pPr>
            <a:r>
              <a:rPr lang="en-US" altLang="zh-CN" sz="900" dirty="0">
                <a:solidFill>
                  <a:srgbClr val="000000"/>
                </a:solidFill>
                <a:effectLst/>
                <a:latin typeface="+mj-ea"/>
                <a:ea typeface="+mj-ea"/>
                <a:cs typeface="Helvetica Neue"/>
              </a:rPr>
              <a:t>Email: </a:t>
            </a:r>
            <a:r>
              <a:rPr lang="en-US" altLang="zh-CN" sz="900" dirty="0" err="1">
                <a:solidFill>
                  <a:srgbClr val="000000"/>
                </a:solidFill>
                <a:effectLst/>
                <a:latin typeface="+mj-ea"/>
                <a:ea typeface="+mj-ea"/>
                <a:cs typeface="Helvetica Neue"/>
              </a:rPr>
              <a:t>julian@eliteacs.com</a:t>
            </a:r>
            <a:endParaRPr lang="en-US" altLang="zh-CN" sz="900" dirty="0">
              <a:solidFill>
                <a:srgbClr val="000000"/>
              </a:solidFill>
              <a:effectLst/>
              <a:latin typeface="+mj-ea"/>
              <a:ea typeface="+mj-ea"/>
              <a:cs typeface="Helvetica Neue"/>
            </a:endParaRPr>
          </a:p>
        </p:txBody>
      </p:sp>
      <p:pic>
        <p:nvPicPr>
          <p:cNvPr id="4" name="Picture 3" descr="A person with long brown hair smiling&#10;&#10;Description automatically generated with low confidence">
            <a:extLst>
              <a:ext uri="{FF2B5EF4-FFF2-40B4-BE49-F238E27FC236}">
                <a16:creationId xmlns:a16="http://schemas.microsoft.com/office/drawing/2014/main" id="{55449954-C347-0EC9-916F-0966943AB9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9389" y="7154345"/>
            <a:ext cx="708843" cy="934176"/>
          </a:xfrm>
          <a:prstGeom prst="rect">
            <a:avLst/>
          </a:prstGeom>
        </p:spPr>
      </p:pic>
      <p:sp>
        <p:nvSpPr>
          <p:cNvPr id="31" name="文本框 31">
            <a:extLst>
              <a:ext uri="{FF2B5EF4-FFF2-40B4-BE49-F238E27FC236}">
                <a16:creationId xmlns:a16="http://schemas.microsoft.com/office/drawing/2014/main" id="{E6F44A4F-1855-A74B-A758-0FF4566AF5F7}"/>
              </a:ext>
            </a:extLst>
          </p:cNvPr>
          <p:cNvSpPr txBox="1"/>
          <p:nvPr/>
        </p:nvSpPr>
        <p:spPr>
          <a:xfrm>
            <a:off x="642501" y="5767100"/>
            <a:ext cx="2834294" cy="1754326"/>
          </a:xfrm>
          <a:prstGeom prst="rect">
            <a:avLst/>
          </a:prstGeom>
          <a:noFill/>
        </p:spPr>
        <p:txBody>
          <a:bodyPr wrap="square">
            <a:spAutoFit/>
          </a:bodyPr>
          <a:lstStyle/>
          <a:p>
            <a:r>
              <a:rPr lang="en-GB" sz="900" dirty="0">
                <a:latin typeface="Arial Nova Light" panose="020B0304020202020204" pitchFamily="34" charset="0"/>
              </a:rPr>
              <a:t>Julian graduated with a </a:t>
            </a:r>
            <a:r>
              <a:rPr lang="en-GB" sz="900" dirty="0" err="1">
                <a:latin typeface="Arial Nova Light" panose="020B0304020202020204" pitchFamily="34" charset="0"/>
              </a:rPr>
              <a:t>BEd</a:t>
            </a:r>
            <a:r>
              <a:rPr lang="en-GB" sz="900" dirty="0">
                <a:latin typeface="Arial Nova Light" panose="020B0304020202020204" pitchFamily="34" charset="0"/>
              </a:rPr>
              <a:t> (Honours) degree from the College of Ripon and York St John in 1986.  From 1986 to 2001 he was the Head of Humanities and Games at St. Martin's Prep School, </a:t>
            </a:r>
            <a:r>
              <a:rPr lang="en-GB" sz="900" dirty="0" err="1">
                <a:latin typeface="Arial Nova Light" panose="020B0304020202020204" pitchFamily="34" charset="0"/>
              </a:rPr>
              <a:t>Nawton</a:t>
            </a:r>
            <a:r>
              <a:rPr lang="en-GB" sz="900" dirty="0">
                <a:latin typeface="Arial Nova Light" panose="020B0304020202020204" pitchFamily="34" charset="0"/>
              </a:rPr>
              <a:t>.  In 2001 Julian joined St Martin's </a:t>
            </a:r>
            <a:r>
              <a:rPr lang="en-GB" sz="900" dirty="0" err="1">
                <a:latin typeface="Arial Nova Light" panose="020B0304020202020204" pitchFamily="34" charset="0"/>
              </a:rPr>
              <a:t>Ampleforth</a:t>
            </a:r>
            <a:r>
              <a:rPr lang="en-GB" sz="900" dirty="0">
                <a:latin typeface="Arial Nova Light" panose="020B0304020202020204" pitchFamily="34" charset="0"/>
              </a:rPr>
              <a:t>, the Prep School for </a:t>
            </a:r>
            <a:r>
              <a:rPr lang="en-GB" sz="900" dirty="0" err="1">
                <a:latin typeface="Arial Nova Light" panose="020B0304020202020204" pitchFamily="34" charset="0"/>
              </a:rPr>
              <a:t>Ampleforth</a:t>
            </a:r>
            <a:r>
              <a:rPr lang="en-GB" sz="900" dirty="0">
                <a:latin typeface="Arial Nova Light" panose="020B0304020202020204" pitchFamily="34" charset="0"/>
              </a:rPr>
              <a:t> College, where he became Deputy Headmaster and Head of Boarding.  Among his many duties, Julian was responsible for  the organisation of  Boarders' Travel, both in the UK and abroad. In 2019 Julian enjoyed  a sabbatical year, before joining the  Company in December 2020.</a:t>
            </a:r>
          </a:p>
          <a:p>
            <a:r>
              <a:rPr lang="en-GB" sz="900" dirty="0">
                <a:latin typeface="Arial Nova Light" panose="020B0304020202020204" pitchFamily="34" charset="0"/>
              </a:rPr>
              <a:t> </a:t>
            </a:r>
          </a:p>
        </p:txBody>
      </p:sp>
      <p:sp>
        <p:nvSpPr>
          <p:cNvPr id="39" name="矩形 34">
            <a:extLst>
              <a:ext uri="{FF2B5EF4-FFF2-40B4-BE49-F238E27FC236}">
                <a16:creationId xmlns:a16="http://schemas.microsoft.com/office/drawing/2014/main" id="{83A306BD-F16C-5944-BF8F-A2AB9565EF56}"/>
              </a:ext>
            </a:extLst>
          </p:cNvPr>
          <p:cNvSpPr/>
          <p:nvPr/>
        </p:nvSpPr>
        <p:spPr>
          <a:xfrm>
            <a:off x="4111551" y="4705271"/>
            <a:ext cx="704258" cy="1289154"/>
          </a:xfrm>
          <a:prstGeom prst="rect">
            <a:avLst/>
          </a:prstGeom>
          <a:gradFill flip="none" rotWithShape="1">
            <a:gsLst>
              <a:gs pos="0">
                <a:srgbClr val="CAC7D8"/>
              </a:gs>
              <a:gs pos="50000">
                <a:srgbClr val="CECBDC"/>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矩形 36">
            <a:extLst>
              <a:ext uri="{FF2B5EF4-FFF2-40B4-BE49-F238E27FC236}">
                <a16:creationId xmlns:a16="http://schemas.microsoft.com/office/drawing/2014/main" id="{5CF19461-8E9A-4245-9E17-61EC93767578}"/>
              </a:ext>
            </a:extLst>
          </p:cNvPr>
          <p:cNvSpPr/>
          <p:nvPr/>
        </p:nvSpPr>
        <p:spPr>
          <a:xfrm>
            <a:off x="4672119" y="4774786"/>
            <a:ext cx="1175743" cy="307777"/>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CANDY HO</a:t>
            </a:r>
            <a:endParaRPr lang="zh-CN" altLang="en-US"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endParaRPr>
          </a:p>
        </p:txBody>
      </p:sp>
      <p:sp>
        <p:nvSpPr>
          <p:cNvPr id="41" name="文本框 37">
            <a:extLst>
              <a:ext uri="{FF2B5EF4-FFF2-40B4-BE49-F238E27FC236}">
                <a16:creationId xmlns:a16="http://schemas.microsoft.com/office/drawing/2014/main" id="{A8645E20-DDFC-8643-A34E-DAEFD1B370CB}"/>
              </a:ext>
            </a:extLst>
          </p:cNvPr>
          <p:cNvSpPr txBox="1"/>
          <p:nvPr/>
        </p:nvSpPr>
        <p:spPr>
          <a:xfrm>
            <a:off x="4386156" y="5058916"/>
            <a:ext cx="1776016" cy="715581"/>
          </a:xfrm>
          <a:prstGeom prst="rect">
            <a:avLst/>
          </a:prstGeom>
          <a:noFill/>
        </p:spPr>
        <p:txBody>
          <a:bodyPr wrap="square">
            <a:spAutoFit/>
          </a:bodyPr>
          <a:lstStyle/>
          <a:p>
            <a:pPr algn="just">
              <a:lnSpc>
                <a:spcPct val="150000"/>
              </a:lnSpc>
              <a:spcAft>
                <a:spcPts val="0"/>
              </a:spcAft>
            </a:pPr>
            <a:r>
              <a:rPr lang="nl-NL" altLang="zh-CN" sz="900" b="1" dirty="0">
                <a:solidFill>
                  <a:srgbClr val="000000"/>
                </a:solidFill>
                <a:effectLst/>
                <a:latin typeface="+mj-ea"/>
                <a:ea typeface="+mj-ea"/>
                <a:cs typeface="Helvetica Neue"/>
              </a:rPr>
              <a:t>Head of Communications</a:t>
            </a:r>
          </a:p>
          <a:p>
            <a:pPr algn="just">
              <a:lnSpc>
                <a:spcPct val="150000"/>
              </a:lnSpc>
              <a:spcAft>
                <a:spcPts val="0"/>
              </a:spcAft>
            </a:pPr>
            <a:r>
              <a:rPr lang="nl-NL" altLang="zh-CN" sz="900" dirty="0">
                <a:solidFill>
                  <a:srgbClr val="000000"/>
                </a:solidFill>
                <a:latin typeface="+mj-ea"/>
                <a:ea typeface="+mj-ea"/>
                <a:cs typeface="Helvetica Neue"/>
              </a:rPr>
              <a:t>UK+ (44) 7784 388840</a:t>
            </a:r>
            <a:endParaRPr lang="nl-NL" altLang="zh-CN" sz="900" dirty="0">
              <a:solidFill>
                <a:srgbClr val="000000"/>
              </a:solidFill>
              <a:effectLst/>
              <a:latin typeface="+mj-ea"/>
              <a:ea typeface="+mj-ea"/>
              <a:cs typeface="Helvetica Neue"/>
            </a:endParaRPr>
          </a:p>
          <a:p>
            <a:pPr algn="just">
              <a:lnSpc>
                <a:spcPct val="150000"/>
              </a:lnSpc>
              <a:spcAft>
                <a:spcPts val="0"/>
              </a:spcAft>
            </a:pPr>
            <a:r>
              <a:rPr lang="nl-NL" altLang="zh-CN" sz="900" dirty="0" err="1">
                <a:solidFill>
                  <a:srgbClr val="000000"/>
                </a:solidFill>
                <a:effectLst/>
                <a:latin typeface="+mj-ea"/>
                <a:ea typeface="+mj-ea"/>
                <a:cs typeface="Helvetica Neue"/>
              </a:rPr>
              <a:t>Email</a:t>
            </a:r>
            <a:r>
              <a:rPr lang="nl-NL" altLang="zh-CN" sz="900" dirty="0" err="1">
                <a:solidFill>
                  <a:srgbClr val="000000"/>
                </a:solidFill>
                <a:latin typeface="+mj-ea"/>
                <a:ea typeface="+mj-ea"/>
                <a:cs typeface="Helvetica Neue"/>
              </a:rPr>
              <a:t>:</a:t>
            </a:r>
            <a:r>
              <a:rPr lang="nl-NL" altLang="zh-CN" sz="900" dirty="0" err="1">
                <a:solidFill>
                  <a:srgbClr val="000000"/>
                </a:solidFill>
                <a:effectLst/>
                <a:latin typeface="+mj-ea"/>
                <a:ea typeface="+mj-ea"/>
                <a:cs typeface="Helvetica Neue"/>
              </a:rPr>
              <a:t>candy@eliteacs.com</a:t>
            </a:r>
            <a:endParaRPr lang="nl-NL" altLang="zh-CN" sz="900" dirty="0">
              <a:solidFill>
                <a:srgbClr val="000000"/>
              </a:solidFill>
              <a:effectLst/>
              <a:latin typeface="+mj-ea"/>
              <a:ea typeface="+mj-ea"/>
              <a:cs typeface="Helvetica Neue"/>
            </a:endParaRPr>
          </a:p>
        </p:txBody>
      </p:sp>
      <p:sp>
        <p:nvSpPr>
          <p:cNvPr id="42" name="文本框 35">
            <a:extLst>
              <a:ext uri="{FF2B5EF4-FFF2-40B4-BE49-F238E27FC236}">
                <a16:creationId xmlns:a16="http://schemas.microsoft.com/office/drawing/2014/main" id="{3E289906-21C0-C74A-BCE6-77537B953BFC}"/>
              </a:ext>
            </a:extLst>
          </p:cNvPr>
          <p:cNvSpPr txBox="1"/>
          <p:nvPr/>
        </p:nvSpPr>
        <p:spPr>
          <a:xfrm>
            <a:off x="3442045" y="5994425"/>
            <a:ext cx="2592435" cy="1477328"/>
          </a:xfrm>
          <a:prstGeom prst="rect">
            <a:avLst/>
          </a:prstGeom>
          <a:noFill/>
        </p:spPr>
        <p:txBody>
          <a:bodyPr wrap="square">
            <a:spAutoFit/>
          </a:bodyPr>
          <a:lstStyle/>
          <a:p>
            <a:pPr algn="just"/>
            <a:r>
              <a:rPr lang="en-GB" sz="900" dirty="0">
                <a:latin typeface="Arial Nova Light" panose="020B0304020202020204" pitchFamily="34" charset="0"/>
              </a:rPr>
              <a:t>Candy joined in 2019 Summer and worked as coordinator among parents and students. She has worked in international corporations such as Star TV and APITA. Before she joined Elite, she owned a small restaurant and sold it when she decided to spend more time with her family.  Since her son is also studying in a boarding school, she always gives first-hand advice to parents.</a:t>
            </a:r>
          </a:p>
          <a:p>
            <a:pPr algn="just"/>
            <a:endParaRPr lang="en-US" altLang="zh-CN" sz="900" dirty="0">
              <a:latin typeface="Arial Nova Light" panose="020B0304020202020204" pitchFamily="34" charset="0"/>
              <a:ea typeface="+mj-ea"/>
            </a:endParaRPr>
          </a:p>
        </p:txBody>
      </p:sp>
      <p:sp>
        <p:nvSpPr>
          <p:cNvPr id="13" name="TextBox 12">
            <a:extLst>
              <a:ext uri="{FF2B5EF4-FFF2-40B4-BE49-F238E27FC236}">
                <a16:creationId xmlns:a16="http://schemas.microsoft.com/office/drawing/2014/main" id="{CC73AAC0-B9F7-B1BC-2853-2DF957A49D64}"/>
              </a:ext>
            </a:extLst>
          </p:cNvPr>
          <p:cNvSpPr txBox="1"/>
          <p:nvPr/>
        </p:nvSpPr>
        <p:spPr>
          <a:xfrm>
            <a:off x="623938" y="7336760"/>
            <a:ext cx="1479284" cy="307777"/>
          </a:xfrm>
          <a:prstGeom prst="rect">
            <a:avLst/>
          </a:prstGeom>
          <a:noFill/>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GINNY FOK</a:t>
            </a:r>
            <a:endParaRPr lang="zh-CN" altLang="en-US"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endParaRPr>
          </a:p>
        </p:txBody>
      </p:sp>
      <p:sp>
        <p:nvSpPr>
          <p:cNvPr id="15" name="TextBox 14">
            <a:extLst>
              <a:ext uri="{FF2B5EF4-FFF2-40B4-BE49-F238E27FC236}">
                <a16:creationId xmlns:a16="http://schemas.microsoft.com/office/drawing/2014/main" id="{3A41098D-7910-732E-19D0-127A5D046975}"/>
              </a:ext>
            </a:extLst>
          </p:cNvPr>
          <p:cNvSpPr txBox="1"/>
          <p:nvPr/>
        </p:nvSpPr>
        <p:spPr>
          <a:xfrm>
            <a:off x="4502787" y="7300854"/>
            <a:ext cx="1313017" cy="307777"/>
          </a:xfrm>
          <a:prstGeom prst="rect">
            <a:avLst/>
          </a:prstGeom>
          <a:noFill/>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CHLOE WONG</a:t>
            </a:r>
            <a:endParaRPr lang="zh-CN" altLang="en-US"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endParaRPr>
          </a:p>
        </p:txBody>
      </p:sp>
      <p:sp>
        <p:nvSpPr>
          <p:cNvPr id="18" name="TextBox 17">
            <a:extLst>
              <a:ext uri="{FF2B5EF4-FFF2-40B4-BE49-F238E27FC236}">
                <a16:creationId xmlns:a16="http://schemas.microsoft.com/office/drawing/2014/main" id="{B23A8835-FE13-8F18-F075-782DAF5ECAA5}"/>
              </a:ext>
            </a:extLst>
          </p:cNvPr>
          <p:cNvSpPr txBox="1"/>
          <p:nvPr/>
        </p:nvSpPr>
        <p:spPr>
          <a:xfrm>
            <a:off x="642501" y="8328871"/>
            <a:ext cx="2538401" cy="507831"/>
          </a:xfrm>
          <a:prstGeom prst="rect">
            <a:avLst/>
          </a:prstGeom>
          <a:noFill/>
        </p:spPr>
        <p:txBody>
          <a:bodyPr wrap="square" rtlCol="0">
            <a:spAutoFit/>
          </a:bodyPr>
          <a:lstStyle/>
          <a:p>
            <a:pPr algn="just"/>
            <a:r>
              <a:rPr lang="en-US" sz="900" dirty="0">
                <a:latin typeface="Arial Nova Light" panose="020B0304020202020204" pitchFamily="34" charset="0"/>
              </a:rPr>
              <a:t>Ginny joined in 2021 after a long history in the travel history. She provides helps with parents communications and answers general enquiries</a:t>
            </a:r>
          </a:p>
        </p:txBody>
      </p:sp>
      <p:sp>
        <p:nvSpPr>
          <p:cNvPr id="19" name="TextBox 18">
            <a:extLst>
              <a:ext uri="{FF2B5EF4-FFF2-40B4-BE49-F238E27FC236}">
                <a16:creationId xmlns:a16="http://schemas.microsoft.com/office/drawing/2014/main" id="{CB8D6F42-FBC9-500F-1707-47C471079ACB}"/>
              </a:ext>
            </a:extLst>
          </p:cNvPr>
          <p:cNvSpPr txBox="1"/>
          <p:nvPr/>
        </p:nvSpPr>
        <p:spPr>
          <a:xfrm>
            <a:off x="3449997" y="8210545"/>
            <a:ext cx="2538401" cy="646331"/>
          </a:xfrm>
          <a:prstGeom prst="rect">
            <a:avLst/>
          </a:prstGeom>
          <a:noFill/>
        </p:spPr>
        <p:txBody>
          <a:bodyPr wrap="square" rtlCol="0">
            <a:spAutoFit/>
          </a:bodyPr>
          <a:lstStyle/>
          <a:p>
            <a:pPr algn="just"/>
            <a:r>
              <a:rPr lang="en-US" sz="900" dirty="0">
                <a:latin typeface="Arial Nova Light" panose="020B0304020202020204" pitchFamily="34" charset="0"/>
              </a:rPr>
              <a:t>Chloe joins Elite in 2023 as the Head of Admissions. Assisting students and parents for their careers plan. She is also in charge of the marketing and PR of the company.</a:t>
            </a:r>
          </a:p>
        </p:txBody>
      </p:sp>
      <p:sp>
        <p:nvSpPr>
          <p:cNvPr id="26" name="文本框 37">
            <a:extLst>
              <a:ext uri="{FF2B5EF4-FFF2-40B4-BE49-F238E27FC236}">
                <a16:creationId xmlns:a16="http://schemas.microsoft.com/office/drawing/2014/main" id="{8AB33216-49EE-37E0-9596-2D72E75DC829}"/>
              </a:ext>
            </a:extLst>
          </p:cNvPr>
          <p:cNvSpPr txBox="1"/>
          <p:nvPr/>
        </p:nvSpPr>
        <p:spPr>
          <a:xfrm>
            <a:off x="632254" y="7597469"/>
            <a:ext cx="1479283" cy="715581"/>
          </a:xfrm>
          <a:prstGeom prst="rect">
            <a:avLst/>
          </a:prstGeom>
          <a:noFill/>
        </p:spPr>
        <p:txBody>
          <a:bodyPr wrap="square">
            <a:spAutoFit/>
          </a:bodyPr>
          <a:lstStyle/>
          <a:p>
            <a:pPr algn="just">
              <a:lnSpc>
                <a:spcPct val="150000"/>
              </a:lnSpc>
              <a:spcAft>
                <a:spcPts val="0"/>
              </a:spcAft>
            </a:pPr>
            <a:r>
              <a:rPr lang="en-US" altLang="zh-CN" sz="900" b="1" dirty="0">
                <a:solidFill>
                  <a:srgbClr val="000000"/>
                </a:solidFill>
                <a:latin typeface="+mj-ea"/>
                <a:ea typeface="+mj-ea"/>
                <a:cs typeface="Helvetica Neue"/>
              </a:rPr>
              <a:t>Hong Kong Parents Liaison</a:t>
            </a:r>
            <a:endParaRPr lang="nl-NL" altLang="zh-CN" sz="900" b="1" dirty="0">
              <a:solidFill>
                <a:srgbClr val="000000"/>
              </a:solidFill>
              <a:effectLst/>
              <a:latin typeface="+mj-ea"/>
              <a:ea typeface="+mj-ea"/>
              <a:cs typeface="Helvetica Neue"/>
            </a:endParaRPr>
          </a:p>
          <a:p>
            <a:pPr algn="just">
              <a:lnSpc>
                <a:spcPct val="150000"/>
              </a:lnSpc>
              <a:spcAft>
                <a:spcPts val="0"/>
              </a:spcAft>
            </a:pPr>
            <a:r>
              <a:rPr lang="nl-NL" altLang="zh-CN" sz="900" dirty="0">
                <a:solidFill>
                  <a:srgbClr val="000000"/>
                </a:solidFill>
                <a:effectLst/>
                <a:latin typeface="+mj-ea"/>
                <a:ea typeface="+mj-ea"/>
                <a:cs typeface="Helvetica Neue"/>
              </a:rPr>
              <a:t>Tel: </a:t>
            </a:r>
            <a:r>
              <a:rPr lang="en-US" altLang="zh-CN" sz="900" dirty="0">
                <a:solidFill>
                  <a:srgbClr val="000000"/>
                </a:solidFill>
                <a:effectLst/>
                <a:latin typeface="+mj-ea"/>
                <a:ea typeface="+mj-ea"/>
                <a:cs typeface="Helvetica Neue"/>
              </a:rPr>
              <a:t>+</a:t>
            </a:r>
            <a:r>
              <a:rPr lang="zh-CN" altLang="en-US" sz="900" dirty="0">
                <a:solidFill>
                  <a:srgbClr val="000000"/>
                </a:solidFill>
                <a:effectLst/>
                <a:latin typeface="+mj-ea"/>
                <a:ea typeface="+mj-ea"/>
                <a:cs typeface="Helvetica Neue"/>
              </a:rPr>
              <a:t> （</a:t>
            </a:r>
            <a:r>
              <a:rPr lang="en-US" altLang="zh-CN" sz="900" dirty="0">
                <a:solidFill>
                  <a:srgbClr val="000000"/>
                </a:solidFill>
                <a:effectLst/>
                <a:latin typeface="+mj-ea"/>
                <a:ea typeface="+mj-ea"/>
                <a:cs typeface="Helvetica Neue"/>
              </a:rPr>
              <a:t>852</a:t>
            </a:r>
            <a:r>
              <a:rPr lang="zh-CN" altLang="en-US" sz="900" dirty="0">
                <a:solidFill>
                  <a:srgbClr val="000000"/>
                </a:solidFill>
                <a:effectLst/>
                <a:latin typeface="+mj-ea"/>
                <a:ea typeface="+mj-ea"/>
                <a:cs typeface="Helvetica Neue"/>
              </a:rPr>
              <a:t>）</a:t>
            </a:r>
            <a:r>
              <a:rPr lang="en-GB" altLang="zh-CN" sz="900" dirty="0">
                <a:solidFill>
                  <a:srgbClr val="000000"/>
                </a:solidFill>
                <a:effectLst/>
                <a:latin typeface="+mj-ea"/>
                <a:ea typeface="+mj-ea"/>
                <a:cs typeface="Helvetica Neue"/>
              </a:rPr>
              <a:t>9609 4122</a:t>
            </a:r>
            <a:r>
              <a:rPr lang="zh-CN" altLang="en-US" sz="900" dirty="0">
                <a:solidFill>
                  <a:srgbClr val="000000"/>
                </a:solidFill>
                <a:effectLst/>
                <a:latin typeface="+mj-ea"/>
                <a:ea typeface="+mj-ea"/>
                <a:cs typeface="Helvetica Neue"/>
              </a:rPr>
              <a:t> </a:t>
            </a:r>
            <a:r>
              <a:rPr lang="nl-NL" altLang="zh-CN" sz="900" dirty="0" err="1">
                <a:solidFill>
                  <a:srgbClr val="000000"/>
                </a:solidFill>
                <a:effectLst/>
                <a:latin typeface="+mj-ea"/>
                <a:ea typeface="+mj-ea"/>
                <a:cs typeface="Helvetica Neue"/>
              </a:rPr>
              <a:t>Email</a:t>
            </a:r>
            <a:r>
              <a:rPr lang="nl-NL" altLang="zh-CN" sz="900" dirty="0" err="1">
                <a:solidFill>
                  <a:srgbClr val="000000"/>
                </a:solidFill>
                <a:latin typeface="+mj-ea"/>
                <a:ea typeface="+mj-ea"/>
                <a:cs typeface="Helvetica Neue"/>
              </a:rPr>
              <a:t>:ginny</a:t>
            </a:r>
            <a:r>
              <a:rPr lang="nl-NL" altLang="zh-CN" sz="900" dirty="0" err="1">
                <a:solidFill>
                  <a:srgbClr val="000000"/>
                </a:solidFill>
                <a:effectLst/>
                <a:latin typeface="+mj-ea"/>
                <a:ea typeface="+mj-ea"/>
                <a:cs typeface="Helvetica Neue"/>
              </a:rPr>
              <a:t>@eliteacs.com</a:t>
            </a:r>
            <a:endParaRPr lang="nl-NL" altLang="zh-CN" sz="900" dirty="0">
              <a:solidFill>
                <a:srgbClr val="000000"/>
              </a:solidFill>
              <a:effectLst/>
              <a:latin typeface="+mj-ea"/>
              <a:ea typeface="+mj-ea"/>
              <a:cs typeface="Helvetica Neue"/>
            </a:endParaRPr>
          </a:p>
        </p:txBody>
      </p:sp>
      <p:sp>
        <p:nvSpPr>
          <p:cNvPr id="45" name="文本框 37">
            <a:extLst>
              <a:ext uri="{FF2B5EF4-FFF2-40B4-BE49-F238E27FC236}">
                <a16:creationId xmlns:a16="http://schemas.microsoft.com/office/drawing/2014/main" id="{E7028B44-65F7-B93A-63B3-D55D4177A4DC}"/>
              </a:ext>
            </a:extLst>
          </p:cNvPr>
          <p:cNvSpPr txBox="1"/>
          <p:nvPr/>
        </p:nvSpPr>
        <p:spPr>
          <a:xfrm>
            <a:off x="4521761" y="7482824"/>
            <a:ext cx="1776016" cy="715581"/>
          </a:xfrm>
          <a:prstGeom prst="rect">
            <a:avLst/>
          </a:prstGeom>
          <a:noFill/>
        </p:spPr>
        <p:txBody>
          <a:bodyPr wrap="square">
            <a:spAutoFit/>
          </a:bodyPr>
          <a:lstStyle/>
          <a:p>
            <a:pPr algn="just">
              <a:lnSpc>
                <a:spcPct val="150000"/>
              </a:lnSpc>
              <a:spcAft>
                <a:spcPts val="0"/>
              </a:spcAft>
            </a:pPr>
            <a:r>
              <a:rPr lang="nl-NL" altLang="zh-CN" sz="900" b="1" dirty="0">
                <a:solidFill>
                  <a:srgbClr val="000000"/>
                </a:solidFill>
                <a:effectLst/>
                <a:latin typeface="+mj-ea"/>
                <a:ea typeface="+mj-ea"/>
                <a:cs typeface="Helvetica Neue"/>
              </a:rPr>
              <a:t>Head of </a:t>
            </a:r>
            <a:r>
              <a:rPr lang="nl-NL" altLang="zh-CN" sz="900" b="1" dirty="0" err="1">
                <a:solidFill>
                  <a:srgbClr val="000000"/>
                </a:solidFill>
                <a:effectLst/>
                <a:latin typeface="+mj-ea"/>
                <a:ea typeface="+mj-ea"/>
                <a:cs typeface="Helvetica Neue"/>
              </a:rPr>
              <a:t>Admissions</a:t>
            </a:r>
            <a:endParaRPr lang="nl-NL" altLang="zh-CN" sz="900" b="1" dirty="0">
              <a:solidFill>
                <a:srgbClr val="000000"/>
              </a:solidFill>
              <a:effectLst/>
              <a:latin typeface="+mj-ea"/>
              <a:ea typeface="+mj-ea"/>
              <a:cs typeface="Helvetica Neue"/>
            </a:endParaRPr>
          </a:p>
          <a:p>
            <a:pPr algn="just">
              <a:lnSpc>
                <a:spcPct val="150000"/>
              </a:lnSpc>
              <a:spcAft>
                <a:spcPts val="0"/>
              </a:spcAft>
            </a:pPr>
            <a:r>
              <a:rPr lang="nl-NL" altLang="zh-CN" sz="900" dirty="0">
                <a:solidFill>
                  <a:srgbClr val="000000"/>
                </a:solidFill>
                <a:latin typeface="+mj-ea"/>
                <a:ea typeface="+mj-ea"/>
                <a:cs typeface="Helvetica Neue"/>
              </a:rPr>
              <a:t>Tel+ 852 9248 9236</a:t>
            </a:r>
            <a:endParaRPr lang="nl-NL" altLang="zh-CN" sz="900" dirty="0">
              <a:solidFill>
                <a:srgbClr val="000000"/>
              </a:solidFill>
              <a:effectLst/>
              <a:latin typeface="+mj-ea"/>
              <a:ea typeface="+mj-ea"/>
              <a:cs typeface="Helvetica Neue"/>
            </a:endParaRPr>
          </a:p>
          <a:p>
            <a:pPr algn="just">
              <a:lnSpc>
                <a:spcPct val="150000"/>
              </a:lnSpc>
              <a:spcAft>
                <a:spcPts val="0"/>
              </a:spcAft>
            </a:pPr>
            <a:r>
              <a:rPr lang="nl-NL" altLang="zh-CN" sz="900" dirty="0">
                <a:solidFill>
                  <a:srgbClr val="000000"/>
                </a:solidFill>
                <a:effectLst/>
                <a:latin typeface="+mj-ea"/>
                <a:ea typeface="+mj-ea"/>
                <a:cs typeface="Helvetica Neue"/>
              </a:rPr>
              <a:t>Email</a:t>
            </a:r>
            <a:r>
              <a:rPr lang="nl-NL" altLang="zh-CN" sz="900" dirty="0">
                <a:solidFill>
                  <a:srgbClr val="000000"/>
                </a:solidFill>
                <a:latin typeface="+mj-ea"/>
                <a:ea typeface="+mj-ea"/>
                <a:cs typeface="Helvetica Neue"/>
              </a:rPr>
              <a:t>:  </a:t>
            </a:r>
            <a:r>
              <a:rPr lang="nl-NL" altLang="zh-CN" sz="900" dirty="0" err="1">
                <a:solidFill>
                  <a:srgbClr val="000000"/>
                </a:solidFill>
                <a:effectLst/>
                <a:latin typeface="+mj-ea"/>
                <a:ea typeface="+mj-ea"/>
                <a:cs typeface="Helvetica Neue"/>
              </a:rPr>
              <a:t>chloe@eliteacs.com</a:t>
            </a:r>
            <a:endParaRPr lang="nl-NL" altLang="zh-CN" sz="900" dirty="0">
              <a:solidFill>
                <a:srgbClr val="000000"/>
              </a:solidFill>
              <a:effectLst/>
              <a:latin typeface="+mj-ea"/>
              <a:ea typeface="+mj-ea"/>
              <a:cs typeface="Helvetica Neue"/>
            </a:endParaRPr>
          </a:p>
        </p:txBody>
      </p:sp>
      <p:sp>
        <p:nvSpPr>
          <p:cNvPr id="8" name="Slide Number Placeholder 5">
            <a:extLst>
              <a:ext uri="{FF2B5EF4-FFF2-40B4-BE49-F238E27FC236}">
                <a16:creationId xmlns:a16="http://schemas.microsoft.com/office/drawing/2014/main" id="{0DEBDFAF-074F-4F37-AB37-AA0107328A35}"/>
              </a:ext>
            </a:extLst>
          </p:cNvPr>
          <p:cNvSpPr>
            <a:spLocks noGrp="1"/>
          </p:cNvSpPr>
          <p:nvPr>
            <p:ph type="sldNum" sz="quarter" idx="12"/>
          </p:nvPr>
        </p:nvSpPr>
        <p:spPr>
          <a:xfrm>
            <a:off x="6140741" y="9181397"/>
            <a:ext cx="245772" cy="527403"/>
          </a:xfrm>
        </p:spPr>
        <p:txBody>
          <a:bodyPr/>
          <a:lstStyle/>
          <a:p>
            <a:r>
              <a:rPr lang="en-US" altLang="zh-CN" dirty="0"/>
              <a:t>3</a:t>
            </a:r>
            <a:endParaRPr lang="zh-CN" altLang="en-US" dirty="0"/>
          </a:p>
        </p:txBody>
      </p:sp>
      <p:pic>
        <p:nvPicPr>
          <p:cNvPr id="14" name="image5.png">
            <a:extLst>
              <a:ext uri="{FF2B5EF4-FFF2-40B4-BE49-F238E27FC236}">
                <a16:creationId xmlns:a16="http://schemas.microsoft.com/office/drawing/2014/main" id="{5FA85988-2778-4901-86EF-CBFBB2E41D33}"/>
              </a:ext>
            </a:extLst>
          </p:cNvPr>
          <p:cNvPicPr/>
          <p:nvPr/>
        </p:nvPicPr>
        <p:blipFill>
          <a:blip r:embed="rId2"/>
          <a:srcRect/>
          <a:stretch>
            <a:fillRect/>
          </a:stretch>
        </p:blipFill>
        <p:spPr>
          <a:xfrm>
            <a:off x="471487" y="9261776"/>
            <a:ext cx="1767048" cy="366641"/>
          </a:xfrm>
          <a:prstGeom prst="rect">
            <a:avLst/>
          </a:prstGeom>
          <a:ln/>
        </p:spPr>
      </p:pic>
    </p:spTree>
    <p:extLst>
      <p:ext uri="{BB962C8B-B14F-4D97-AF65-F5344CB8AC3E}">
        <p14:creationId xmlns:p14="http://schemas.microsoft.com/office/powerpoint/2010/main" val="129875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p:bldP spid="37" grpId="0"/>
      <p:bldP spid="20" grpId="0" animBg="1"/>
      <p:bldP spid="22"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A5ED7901-E97E-452E-B89C-2E4D6B5E1006}"/>
              </a:ext>
            </a:extLst>
          </p:cNvPr>
          <p:cNvSpPr/>
          <p:nvPr/>
        </p:nvSpPr>
        <p:spPr>
          <a:xfrm>
            <a:off x="594706" y="1052424"/>
            <a:ext cx="5668589" cy="7964108"/>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a:p>
        </p:txBody>
      </p:sp>
      <p:sp>
        <p:nvSpPr>
          <p:cNvPr id="7" name="Footer Placeholder 4">
            <a:extLst>
              <a:ext uri="{FF2B5EF4-FFF2-40B4-BE49-F238E27FC236}">
                <a16:creationId xmlns:a16="http://schemas.microsoft.com/office/drawing/2014/main" id="{E0DC80BB-2C63-433C-9455-116BBDDDD6F3}"/>
              </a:ext>
            </a:extLst>
          </p:cNvPr>
          <p:cNvSpPr>
            <a:spLocks noGrp="1"/>
          </p:cNvSpPr>
          <p:nvPr>
            <p:ph type="ftr" sz="quarter" idx="11"/>
          </p:nvPr>
        </p:nvSpPr>
        <p:spPr>
          <a:xfrm>
            <a:off x="5356371" y="9181396"/>
            <a:ext cx="784369" cy="527403"/>
          </a:xfrm>
        </p:spPr>
        <p:txBody>
          <a:bodyPr/>
          <a:lstStyle/>
          <a:p>
            <a:r>
              <a:rPr lang="en-GB" altLang="zh-CN"/>
              <a:t>Student Handbook</a:t>
            </a:r>
          </a:p>
        </p:txBody>
      </p:sp>
      <p:sp>
        <p:nvSpPr>
          <p:cNvPr id="8" name="Slide Number Placeholder 5">
            <a:extLst>
              <a:ext uri="{FF2B5EF4-FFF2-40B4-BE49-F238E27FC236}">
                <a16:creationId xmlns:a16="http://schemas.microsoft.com/office/drawing/2014/main" id="{0DEBDFAF-074F-4F37-AB37-AA0107328A35}"/>
              </a:ext>
            </a:extLst>
          </p:cNvPr>
          <p:cNvSpPr>
            <a:spLocks noGrp="1"/>
          </p:cNvSpPr>
          <p:nvPr>
            <p:ph type="sldNum" sz="quarter" idx="12"/>
          </p:nvPr>
        </p:nvSpPr>
        <p:spPr>
          <a:xfrm>
            <a:off x="6140741" y="9181397"/>
            <a:ext cx="245772" cy="527403"/>
          </a:xfrm>
        </p:spPr>
        <p:txBody>
          <a:bodyPr/>
          <a:lstStyle/>
          <a:p>
            <a:r>
              <a:rPr lang="en-GB" altLang="zh-CN"/>
              <a:t>4</a:t>
            </a:r>
          </a:p>
        </p:txBody>
      </p:sp>
      <p:pic>
        <p:nvPicPr>
          <p:cNvPr id="14" name="image5.png">
            <a:extLst>
              <a:ext uri="{FF2B5EF4-FFF2-40B4-BE49-F238E27FC236}">
                <a16:creationId xmlns:a16="http://schemas.microsoft.com/office/drawing/2014/main" id="{5FA85988-2778-4901-86EF-CBFBB2E41D33}"/>
              </a:ext>
            </a:extLst>
          </p:cNvPr>
          <p:cNvPicPr/>
          <p:nvPr/>
        </p:nvPicPr>
        <p:blipFill>
          <a:blip r:embed="rId2"/>
          <a:srcRect/>
          <a:stretch>
            <a:fillRect/>
          </a:stretch>
        </p:blipFill>
        <p:spPr>
          <a:xfrm>
            <a:off x="471487" y="9261776"/>
            <a:ext cx="1767048" cy="366641"/>
          </a:xfrm>
          <a:prstGeom prst="rect">
            <a:avLst/>
          </a:prstGeom>
          <a:ln/>
        </p:spPr>
      </p:pic>
      <p:cxnSp>
        <p:nvCxnSpPr>
          <p:cNvPr id="29" name="直接连接符 28">
            <a:extLst>
              <a:ext uri="{FF2B5EF4-FFF2-40B4-BE49-F238E27FC236}">
                <a16:creationId xmlns:a16="http://schemas.microsoft.com/office/drawing/2014/main" id="{D481B4EA-17C1-434D-9835-219EA164638E}"/>
              </a:ext>
            </a:extLst>
          </p:cNvPr>
          <p:cNvCxnSpPr/>
          <p:nvPr/>
        </p:nvCxnSpPr>
        <p:spPr>
          <a:xfrm>
            <a:off x="7597464" y="966159"/>
            <a:ext cx="545303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5" name="文本框 24">
            <a:extLst>
              <a:ext uri="{FF2B5EF4-FFF2-40B4-BE49-F238E27FC236}">
                <a16:creationId xmlns:a16="http://schemas.microsoft.com/office/drawing/2014/main" id="{1E69CE1B-68C7-4B2F-B0C4-7F1EF0747D2D}"/>
              </a:ext>
            </a:extLst>
          </p:cNvPr>
          <p:cNvSpPr txBox="1"/>
          <p:nvPr/>
        </p:nvSpPr>
        <p:spPr>
          <a:xfrm>
            <a:off x="585215" y="2050899"/>
            <a:ext cx="2844000" cy="7155805"/>
          </a:xfrm>
          <a:prstGeom prst="rect">
            <a:avLst/>
          </a:prstGeom>
          <a:noFill/>
        </p:spPr>
        <p:txBody>
          <a:bodyPr wrap="square">
            <a:spAutoFit/>
          </a:bodyPr>
          <a:lstStyle/>
          <a:p>
            <a:r>
              <a:rPr lang="en-GB" altLang="zh-CN" sz="900" b="1" dirty="0">
                <a:latin typeface="+mj-ea"/>
                <a:ea typeface="+mj-ea"/>
              </a:rPr>
              <a:t>Musts</a:t>
            </a:r>
          </a:p>
          <a:p>
            <a:endParaRPr lang="en-GB"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GB" altLang="zh-CN" sz="900" dirty="0">
                <a:latin typeface="+mj-ea"/>
                <a:ea typeface="+mj-ea"/>
              </a:rPr>
              <a:t>You must give Elite Anglo Chinese Services (Elite) your current mobile number and email address and remember to tell us if these details change. It is essential that you have your mobile telephone switched on whilst you are travelling. </a:t>
            </a:r>
          </a:p>
          <a:p>
            <a:pPr marL="63450" indent="-171450" algn="just">
              <a:buFont typeface="Arial" panose="020B0604020202020204" pitchFamily="34" charset="0"/>
              <a:buChar char="•"/>
            </a:pPr>
            <a:r>
              <a:rPr lang="en-GB" altLang="zh-CN" sz="900" dirty="0">
                <a:latin typeface="+mj-ea"/>
                <a:ea typeface="+mj-ea"/>
              </a:rPr>
              <a:t>Please make sure you download WhatsApp as this is the best method for Julian and Evelyn and your Guardianship Manager to contact you. </a:t>
            </a:r>
          </a:p>
          <a:p>
            <a:pPr marL="63450" indent="-171450" algn="just">
              <a:buFont typeface="Arial" panose="020B0604020202020204" pitchFamily="34" charset="0"/>
              <a:buChar char="•"/>
            </a:pPr>
            <a:r>
              <a:rPr lang="en-GB" altLang="zh-CN" sz="900" dirty="0">
                <a:latin typeface="+mj-ea"/>
                <a:ea typeface="+mj-ea"/>
              </a:rPr>
              <a:t>Please be aware of the following UK laws</a:t>
            </a:r>
          </a:p>
          <a:p>
            <a:pPr marL="216000" indent="-171450" algn="just">
              <a:buFont typeface="Arial" panose="020B0604020202020204" pitchFamily="34" charset="0"/>
              <a:buChar char="•"/>
            </a:pPr>
            <a:r>
              <a:rPr lang="en-GB" altLang="zh-CN" sz="900" dirty="0">
                <a:latin typeface="+mj-ea"/>
                <a:ea typeface="+mj-ea"/>
              </a:rPr>
              <a:t>Anyone under the age of 18 is not allowed to buy or consume alcohol.</a:t>
            </a:r>
          </a:p>
          <a:p>
            <a:pPr marL="216000" indent="-171450" algn="just">
              <a:buFont typeface="Arial" panose="020B0604020202020204" pitchFamily="34" charset="0"/>
              <a:buChar char="•"/>
            </a:pPr>
            <a:r>
              <a:rPr lang="en-GB" altLang="zh-CN" sz="900" dirty="0">
                <a:latin typeface="+mj-ea"/>
                <a:ea typeface="+mj-ea"/>
              </a:rPr>
              <a:t>Smoking in public building and vehicles is not permitted. Anyone under the age of 18 is not allowed to buy tobacco products.</a:t>
            </a:r>
          </a:p>
          <a:p>
            <a:pPr marL="216000" indent="-171450" algn="just">
              <a:buFont typeface="Arial" panose="020B0604020202020204" pitchFamily="34" charset="0"/>
              <a:buChar char="•"/>
            </a:pPr>
            <a:r>
              <a:rPr lang="en-GB" altLang="zh-CN" sz="900" dirty="0">
                <a:latin typeface="+mj-ea"/>
                <a:ea typeface="+mj-ea"/>
              </a:rPr>
              <a:t>Sexual activity of any form is illegal for boys and girls under the age of 16.</a:t>
            </a:r>
          </a:p>
          <a:p>
            <a:pPr marL="216000" indent="-171450" algn="just">
              <a:buFont typeface="Arial" panose="020B0604020202020204" pitchFamily="34" charset="0"/>
              <a:buChar char="•"/>
            </a:pPr>
            <a:r>
              <a:rPr lang="en-GB" altLang="zh-CN" sz="900" dirty="0">
                <a:latin typeface="+mj-ea"/>
                <a:ea typeface="+mj-ea"/>
              </a:rPr>
              <a:t>Drugs are illegal if they are specifically banned. The taking of drugs, except where subscribed for medical reasons, is banned by Elite in all circumstances.</a:t>
            </a:r>
          </a:p>
          <a:p>
            <a:pPr marL="216000" indent="-171450" algn="just">
              <a:buFont typeface="Arial" panose="020B0604020202020204" pitchFamily="34" charset="0"/>
              <a:buChar char="•"/>
            </a:pPr>
            <a:r>
              <a:rPr lang="en-GB" altLang="zh-CN" sz="900" dirty="0">
                <a:latin typeface="+mj-ea"/>
                <a:ea typeface="+mj-ea"/>
              </a:rPr>
              <a:t>It is illegal for anyone under the age of 18 to be tattooed and undergo body piercing of ‘intimate areas’ under the age of 16.</a:t>
            </a:r>
          </a:p>
          <a:p>
            <a:pPr marL="216000" indent="-171450" algn="just">
              <a:buFont typeface="Arial" panose="020B0604020202020204" pitchFamily="34" charset="0"/>
              <a:buChar char="•"/>
            </a:pPr>
            <a:r>
              <a:rPr lang="en-GB" altLang="zh-CN" sz="900" dirty="0">
                <a:latin typeface="+mj-ea"/>
                <a:ea typeface="+mj-ea"/>
              </a:rPr>
              <a:t>Elite also forbids the use of hair dyes by all students unless written permission is given by parents. This could come out as it has been deleted by AEGIS</a:t>
            </a:r>
          </a:p>
          <a:p>
            <a:pPr marL="63450" indent="-171450" algn="just">
              <a:buFont typeface="Arial" panose="020B0604020202020204" pitchFamily="34" charset="0"/>
              <a:buChar char="•"/>
            </a:pPr>
            <a:r>
              <a:rPr lang="en-GB" altLang="zh-CN" sz="900" dirty="0">
                <a:latin typeface="+mj-ea"/>
                <a:ea typeface="+mj-ea"/>
              </a:rPr>
              <a:t>Students should be aware of the risks of radicalization, especially online. Please contact Eve Leung or Gwyn Phillips if you have any concerns with this. (see our policy on anti-radicalisation/prevent at: </a:t>
            </a:r>
            <a:r>
              <a:rPr lang="en-GB" altLang="zh-CN" sz="900" dirty="0">
                <a:latin typeface="+mj-ea"/>
                <a:ea typeface="+mj-ea"/>
                <a:hlinkClick r:id="rId3"/>
              </a:rPr>
              <a:t>http://</a:t>
            </a:r>
            <a:r>
              <a:rPr lang="en-GB" altLang="zh-CN" sz="900" dirty="0" err="1">
                <a:latin typeface="+mj-ea"/>
                <a:ea typeface="+mj-ea"/>
                <a:hlinkClick r:id="rId3"/>
              </a:rPr>
              <a:t>www.eliteacs.com</a:t>
            </a:r>
            <a:r>
              <a:rPr lang="en-GB" altLang="zh-CN" sz="900" dirty="0">
                <a:latin typeface="+mj-ea"/>
                <a:ea typeface="+mj-ea"/>
                <a:hlinkClick r:id="rId3"/>
              </a:rPr>
              <a:t>/policies</a:t>
            </a:r>
            <a:r>
              <a:rPr lang="en-GB" altLang="zh-CN" sz="900" dirty="0">
                <a:latin typeface="+mj-ea"/>
                <a:ea typeface="+mj-ea"/>
              </a:rPr>
              <a:t>)</a:t>
            </a:r>
          </a:p>
          <a:p>
            <a:pPr marL="63450" indent="-171450" algn="just">
              <a:buFont typeface="Arial" panose="020B0604020202020204" pitchFamily="34" charset="0"/>
              <a:buChar char="•"/>
            </a:pPr>
            <a:r>
              <a:rPr lang="en-GB" altLang="zh-CN" sz="900" dirty="0">
                <a:latin typeface="+mj-ea"/>
                <a:ea typeface="+mj-ea"/>
              </a:rPr>
              <a:t>If you run out of pocket money or need help buying something, please speak to Eve or one of our team members. </a:t>
            </a:r>
          </a:p>
          <a:p>
            <a:pPr marL="63450" indent="-171450" algn="just">
              <a:buFont typeface="Arial" panose="020B0604020202020204" pitchFamily="34" charset="0"/>
              <a:buChar char="•"/>
            </a:pPr>
            <a:r>
              <a:rPr lang="en-GB" altLang="zh-CN" sz="900" dirty="0">
                <a:latin typeface="+mj-ea"/>
                <a:ea typeface="+mj-ea"/>
              </a:rPr>
              <a:t>If you are worried about school or friends or if you are feeling ill, homesick or being bullied (including cyberbullying) then you can call the office or Eve and discuss the problem through.</a:t>
            </a:r>
          </a:p>
          <a:p>
            <a:pPr marL="63450" indent="-171450" algn="just">
              <a:buFont typeface="Arial" panose="020B0604020202020204" pitchFamily="34" charset="0"/>
              <a:buChar char="•"/>
            </a:pPr>
            <a:r>
              <a:rPr lang="en-GB" altLang="zh-CN" sz="900" dirty="0">
                <a:latin typeface="+mj-ea"/>
                <a:ea typeface="+mj-ea"/>
              </a:rPr>
              <a:t>All students should take care to ensure their personal safety whether in or out of school. Try to avoid high risk situations and this is especially important in relation to busy roads and when travelling alone. </a:t>
            </a:r>
          </a:p>
          <a:p>
            <a:pPr marL="63450" indent="-171450" algn="just">
              <a:buFont typeface="Arial" panose="020B0604020202020204" pitchFamily="34" charset="0"/>
              <a:buChar char="•"/>
            </a:pPr>
            <a:r>
              <a:rPr lang="en-GB" altLang="zh-CN" sz="900" dirty="0">
                <a:latin typeface="+mj-ea"/>
                <a:ea typeface="+mj-ea"/>
              </a:rPr>
              <a:t>Make sure you are aware of the fire procedures in school and when staying with host families.</a:t>
            </a:r>
          </a:p>
          <a:p>
            <a:pPr indent="-108000" algn="just">
              <a:buFont typeface="+mj-lt"/>
              <a:buAutoNum type="arabicPeriod" startAt="4"/>
            </a:pPr>
            <a:endParaRPr lang="en-GB" altLang="zh-CN" sz="900" dirty="0">
              <a:latin typeface="+mj-ea"/>
              <a:ea typeface="+mj-ea"/>
            </a:endParaRPr>
          </a:p>
          <a:p>
            <a:pPr indent="-108000" algn="just">
              <a:buFont typeface="+mj-lt"/>
              <a:buAutoNum type="arabicPeriod" startAt="4"/>
            </a:pPr>
            <a:endParaRPr lang="en-GB" altLang="zh-CN" sz="900" dirty="0">
              <a:latin typeface="+mj-ea"/>
              <a:ea typeface="+mj-ea"/>
            </a:endParaRPr>
          </a:p>
          <a:p>
            <a:pPr algn="just"/>
            <a:endParaRPr lang="en-GB" altLang="zh-CN" sz="900" dirty="0">
              <a:latin typeface="+mj-ea"/>
              <a:ea typeface="+mj-ea"/>
            </a:endParaRPr>
          </a:p>
        </p:txBody>
      </p:sp>
      <p:sp>
        <p:nvSpPr>
          <p:cNvPr id="30" name="矩形 29">
            <a:extLst>
              <a:ext uri="{FF2B5EF4-FFF2-40B4-BE49-F238E27FC236}">
                <a16:creationId xmlns:a16="http://schemas.microsoft.com/office/drawing/2014/main" id="{E97DAF89-B9B0-4833-8003-180E7E7B1475}"/>
              </a:ext>
            </a:extLst>
          </p:cNvPr>
          <p:cNvSpPr/>
          <p:nvPr/>
        </p:nvSpPr>
        <p:spPr>
          <a:xfrm>
            <a:off x="1688378" y="1261131"/>
            <a:ext cx="1731132" cy="789768"/>
          </a:xfrm>
          <a:prstGeom prst="rect">
            <a:avLst/>
          </a:prstGeom>
        </p:spPr>
        <p:txBody>
          <a:bodyPr wrap="square">
            <a:spAutoFit/>
          </a:bodyPr>
          <a:lstStyle/>
          <a:p>
            <a:r>
              <a:rPr lang="en-GB" altLang="zh-CN" sz="1400" b="1">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Staying in the UK</a:t>
            </a:r>
          </a:p>
          <a:p>
            <a:pPr marL="228600" indent="-228600">
              <a:lnSpc>
                <a:spcPct val="150000"/>
              </a:lnSpc>
              <a:buFont typeface="Wingdings" panose="05000000000000000000" pitchFamily="2" charset="2"/>
              <a:buChar char="Ø"/>
            </a:pPr>
            <a:r>
              <a:rPr lang="en-GB" altLang="zh-CN" sz="1050" b="1">
                <a:latin typeface="+mj-ea"/>
                <a:ea typeface="+mj-ea"/>
              </a:rPr>
              <a:t>Musts</a:t>
            </a:r>
            <a:endParaRPr lang="en-GB" altLang="zh-CN" sz="1050">
              <a:latin typeface="+mj-ea"/>
              <a:ea typeface="+mj-ea"/>
            </a:endParaRPr>
          </a:p>
          <a:p>
            <a:pPr marL="228600" indent="-228600">
              <a:lnSpc>
                <a:spcPct val="150000"/>
              </a:lnSpc>
              <a:buFont typeface="Wingdings" panose="05000000000000000000" pitchFamily="2" charset="2"/>
              <a:buChar char="Ø"/>
            </a:pPr>
            <a:r>
              <a:rPr lang="en-GB" altLang="zh-CN" sz="1050" b="1">
                <a:latin typeface="+mj-ea"/>
                <a:ea typeface="+mj-ea"/>
              </a:rPr>
              <a:t>Points to remember</a:t>
            </a:r>
            <a:endParaRPr lang="en-GB" altLang="zh-CN" sz="900" b="1">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endParaRPr>
          </a:p>
        </p:txBody>
      </p:sp>
      <p:sp>
        <p:nvSpPr>
          <p:cNvPr id="37" name="文本框 36">
            <a:extLst>
              <a:ext uri="{FF2B5EF4-FFF2-40B4-BE49-F238E27FC236}">
                <a16:creationId xmlns:a16="http://schemas.microsoft.com/office/drawing/2014/main" id="{2EF8BADD-7902-465F-85B9-71FD6287449B}"/>
              </a:ext>
            </a:extLst>
          </p:cNvPr>
          <p:cNvSpPr txBox="1"/>
          <p:nvPr/>
        </p:nvSpPr>
        <p:spPr>
          <a:xfrm>
            <a:off x="3455313" y="1340885"/>
            <a:ext cx="2807981" cy="3970318"/>
          </a:xfrm>
          <a:prstGeom prst="rect">
            <a:avLst/>
          </a:prstGeom>
          <a:noFill/>
        </p:spPr>
        <p:txBody>
          <a:bodyPr wrap="square">
            <a:spAutoFit/>
          </a:bodyPr>
          <a:lstStyle/>
          <a:p>
            <a:pPr marL="63450" indent="-171450" algn="just">
              <a:buFont typeface="Arial" panose="020B0604020202020204" pitchFamily="34" charset="0"/>
              <a:buChar char="•"/>
            </a:pPr>
            <a:r>
              <a:rPr lang="en-GB" altLang="zh-CN" sz="900" dirty="0">
                <a:latin typeface="+mj-ea"/>
                <a:ea typeface="+mj-ea"/>
              </a:rPr>
              <a:t>Exercise care with valuable possessions such as mobile phones and laptops. These should be marked so they can be identified and insured against damage or loss. </a:t>
            </a:r>
          </a:p>
          <a:p>
            <a:pPr marL="63450" indent="-171450" algn="just">
              <a:buFont typeface="Arial" panose="020B0604020202020204" pitchFamily="34" charset="0"/>
              <a:buChar char="•"/>
            </a:pPr>
            <a:r>
              <a:rPr lang="en-GB" altLang="zh-CN" sz="900" dirty="0">
                <a:latin typeface="+mj-ea"/>
                <a:ea typeface="+mj-ea"/>
              </a:rPr>
              <a:t>Ensure that money and debit/credit cards, when not on your person are locked securely away.</a:t>
            </a:r>
          </a:p>
          <a:p>
            <a:pPr marL="63450" indent="-171450" algn="just">
              <a:buFont typeface="Arial" panose="020B0604020202020204" pitchFamily="34" charset="0"/>
              <a:buChar char="•"/>
            </a:pPr>
            <a:r>
              <a:rPr lang="en-GB" altLang="zh-CN" sz="900" dirty="0">
                <a:latin typeface="+mj-ea"/>
                <a:ea typeface="+mj-ea"/>
              </a:rPr>
              <a:t>Electrical appliances that you own should be tested for safety by your school. Phone charges and laptop power units are potential fire risks if left on for long periods. It is best to purchase UK approved items. You should not overload electrical sockets with too many appliances.</a:t>
            </a:r>
          </a:p>
          <a:p>
            <a:pPr marL="63450" indent="-171450" algn="just">
              <a:buFont typeface="Arial" panose="020B0604020202020204" pitchFamily="34" charset="0"/>
              <a:buChar char="•"/>
            </a:pPr>
            <a:r>
              <a:rPr lang="en-GB" altLang="zh-CN" sz="900" dirty="0">
                <a:latin typeface="+mj-ea"/>
                <a:ea typeface="+mj-ea"/>
              </a:rPr>
              <a:t>We have many different types of Host Families and we will try to match you as closely as possible with a family who shares your interests and background </a:t>
            </a:r>
          </a:p>
          <a:p>
            <a:pPr marL="63450" indent="-171450" algn="just">
              <a:buFont typeface="Arial" panose="020B0604020202020204" pitchFamily="34" charset="0"/>
              <a:buChar char="•"/>
            </a:pPr>
            <a:r>
              <a:rPr lang="en-GB" altLang="zh-CN" sz="900" dirty="0">
                <a:latin typeface="+mj-ea"/>
                <a:ea typeface="+mj-ea"/>
              </a:rPr>
              <a:t>You may find that there is more than one student staying with your host family </a:t>
            </a:r>
          </a:p>
          <a:p>
            <a:pPr marL="63450" indent="-171450" algn="just">
              <a:buFont typeface="Arial" panose="020B0604020202020204" pitchFamily="34" charset="0"/>
              <a:buChar char="•"/>
            </a:pPr>
            <a:r>
              <a:rPr lang="en-GB" altLang="zh-CN" sz="900" dirty="0">
                <a:latin typeface="+mj-ea"/>
                <a:ea typeface="+mj-ea"/>
              </a:rPr>
              <a:t>Our hosts families are encouraged to include you in their family life so please don’t stay in your room all day </a:t>
            </a:r>
          </a:p>
          <a:p>
            <a:pPr marL="63450" indent="-171450" algn="just">
              <a:buFont typeface="Arial" panose="020B0604020202020204" pitchFamily="34" charset="0"/>
              <a:buChar char="•"/>
            </a:pPr>
            <a:r>
              <a:rPr lang="en-GB" altLang="zh-CN" sz="900" dirty="0">
                <a:latin typeface="+mj-ea"/>
                <a:ea typeface="+mj-ea"/>
              </a:rPr>
              <a:t>Students should take care when interacting online e.g. Chats and gaming. Please read carefully our guidelines on online safety (included with this handbook). If you have any concerns then please contact the safeguarding personnel</a:t>
            </a:r>
          </a:p>
          <a:p>
            <a:pPr marL="63450" indent="-171450" algn="just">
              <a:buFont typeface="Arial" panose="020B0604020202020204" pitchFamily="34" charset="0"/>
              <a:buChar char="•"/>
            </a:pPr>
            <a:endParaRPr lang="en-GB" altLang="zh-CN" sz="900" dirty="0">
              <a:latin typeface="+mj-ea"/>
              <a:ea typeface="+mj-ea"/>
            </a:endParaRPr>
          </a:p>
          <a:p>
            <a:pPr indent="-108000" algn="just">
              <a:buFont typeface="+mj-lt"/>
              <a:buAutoNum type="arabicPeriod" startAt="9"/>
            </a:pPr>
            <a:endParaRPr lang="en-GB" altLang="zh-CN" sz="900" dirty="0">
              <a:latin typeface="+mj-ea"/>
              <a:ea typeface="+mj-ea"/>
            </a:endParaRPr>
          </a:p>
        </p:txBody>
      </p:sp>
      <p:sp>
        <p:nvSpPr>
          <p:cNvPr id="32" name="矩形 31">
            <a:extLst>
              <a:ext uri="{FF2B5EF4-FFF2-40B4-BE49-F238E27FC236}">
                <a16:creationId xmlns:a16="http://schemas.microsoft.com/office/drawing/2014/main" id="{FD12496F-8F8C-4830-AC7B-8E0990097F34}"/>
              </a:ext>
            </a:extLst>
          </p:cNvPr>
          <p:cNvSpPr/>
          <p:nvPr/>
        </p:nvSpPr>
        <p:spPr>
          <a:xfrm>
            <a:off x="803785" y="808376"/>
            <a:ext cx="3610588" cy="400110"/>
          </a:xfrm>
          <a:prstGeom prst="rect">
            <a:avLst/>
          </a:prstGeom>
          <a:solidFill>
            <a:schemeClr val="bg1"/>
          </a:solidFill>
        </p:spPr>
        <p:txBody>
          <a:bodyPr wrap="square">
            <a:spAutoFit/>
          </a:bodyPr>
          <a:lstStyle/>
          <a:p>
            <a:r>
              <a:rPr lang="en-GB" altLang="zh-CN" sz="2000" b="1">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The responsibilities as a Student</a:t>
            </a:r>
          </a:p>
        </p:txBody>
      </p:sp>
      <p:pic>
        <p:nvPicPr>
          <p:cNvPr id="33" name="image5.png">
            <a:extLst>
              <a:ext uri="{FF2B5EF4-FFF2-40B4-BE49-F238E27FC236}">
                <a16:creationId xmlns:a16="http://schemas.microsoft.com/office/drawing/2014/main" id="{DB045C95-C471-4882-B925-793369733294}"/>
              </a:ext>
            </a:extLst>
          </p:cNvPr>
          <p:cNvPicPr/>
          <p:nvPr/>
        </p:nvPicPr>
        <p:blipFill rotWithShape="1">
          <a:blip r:embed="rId2"/>
          <a:srcRect r="69858" b="-18706"/>
          <a:stretch/>
        </p:blipFill>
        <p:spPr>
          <a:xfrm>
            <a:off x="5976084" y="1131614"/>
            <a:ext cx="196199" cy="160319"/>
          </a:xfrm>
          <a:prstGeom prst="rect">
            <a:avLst/>
          </a:prstGeom>
          <a:ln/>
        </p:spPr>
      </p:pic>
      <p:pic>
        <p:nvPicPr>
          <p:cNvPr id="3" name="图片 2">
            <a:extLst>
              <a:ext uri="{FF2B5EF4-FFF2-40B4-BE49-F238E27FC236}">
                <a16:creationId xmlns:a16="http://schemas.microsoft.com/office/drawing/2014/main" id="{20F9A1AE-D30E-4E0F-B478-0284006567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764" y="1309390"/>
            <a:ext cx="938811" cy="642147"/>
          </a:xfrm>
          <a:prstGeom prst="rect">
            <a:avLst/>
          </a:prstGeom>
        </p:spPr>
      </p:pic>
      <p:sp>
        <p:nvSpPr>
          <p:cNvPr id="36" name="文本框 35">
            <a:extLst>
              <a:ext uri="{FF2B5EF4-FFF2-40B4-BE49-F238E27FC236}">
                <a16:creationId xmlns:a16="http://schemas.microsoft.com/office/drawing/2014/main" id="{6E6155A2-3659-4023-85EB-B497A4516591}"/>
              </a:ext>
            </a:extLst>
          </p:cNvPr>
          <p:cNvSpPr txBox="1"/>
          <p:nvPr/>
        </p:nvSpPr>
        <p:spPr>
          <a:xfrm>
            <a:off x="3428784" y="4939241"/>
            <a:ext cx="2844000" cy="4524315"/>
          </a:xfrm>
          <a:prstGeom prst="rect">
            <a:avLst/>
          </a:prstGeom>
          <a:noFill/>
        </p:spPr>
        <p:txBody>
          <a:bodyPr wrap="square">
            <a:spAutoFit/>
          </a:bodyPr>
          <a:lstStyle/>
          <a:p>
            <a:r>
              <a:rPr lang="en-GB" altLang="zh-CN" sz="900" b="1" dirty="0">
                <a:latin typeface="+mj-ea"/>
                <a:ea typeface="+mj-ea"/>
              </a:rPr>
              <a:t>Points to remember</a:t>
            </a:r>
          </a:p>
          <a:p>
            <a:pPr marL="63450" indent="-171450" algn="just">
              <a:buFont typeface="Arial" panose="020B0604020202020204" pitchFamily="34" charset="0"/>
              <a:buChar char="•"/>
            </a:pPr>
            <a:r>
              <a:rPr lang="en-GB" altLang="zh-CN" sz="900" dirty="0">
                <a:latin typeface="+mj-ea"/>
                <a:ea typeface="+mj-ea"/>
              </a:rPr>
              <a:t>Talk to your family, don’t be afraid – they want to get to know you </a:t>
            </a:r>
          </a:p>
          <a:p>
            <a:pPr marL="63450" indent="-171450" algn="just">
              <a:buFont typeface="Arial" panose="020B0604020202020204" pitchFamily="34" charset="0"/>
              <a:buChar char="•"/>
            </a:pPr>
            <a:r>
              <a:rPr lang="en-GB" altLang="zh-CN" sz="900" dirty="0">
                <a:latin typeface="+mj-ea"/>
                <a:ea typeface="+mj-ea"/>
              </a:rPr>
              <a:t>Be polite, remember to say’ Please’! And ‘Thank you’! </a:t>
            </a:r>
          </a:p>
          <a:p>
            <a:pPr marL="63450" indent="-171450" algn="just">
              <a:buFont typeface="Arial" panose="020B0604020202020204" pitchFamily="34" charset="0"/>
              <a:buChar char="•"/>
            </a:pPr>
            <a:r>
              <a:rPr lang="en-GB" altLang="zh-CN" sz="900" dirty="0">
                <a:latin typeface="+mj-ea"/>
                <a:ea typeface="+mj-ea"/>
              </a:rPr>
              <a:t>Remember to thank your host! When you leave and say goodbye – in the UK we usually say “Thank you for having me!”</a:t>
            </a:r>
          </a:p>
          <a:p>
            <a:pPr marL="63450" indent="-171450" algn="just">
              <a:buFont typeface="Arial" panose="020B0604020202020204" pitchFamily="34" charset="0"/>
              <a:buChar char="•"/>
            </a:pPr>
            <a:r>
              <a:rPr lang="en-GB" altLang="zh-CN" sz="900" dirty="0">
                <a:latin typeface="+mj-ea"/>
                <a:ea typeface="+mj-ea"/>
              </a:rPr>
              <a:t>You must treat your Host Family’s house with respect </a:t>
            </a:r>
          </a:p>
          <a:p>
            <a:pPr marL="63450" indent="-171450" algn="just">
              <a:buFont typeface="Arial" panose="020B0604020202020204" pitchFamily="34" charset="0"/>
              <a:buChar char="•"/>
            </a:pPr>
            <a:r>
              <a:rPr lang="en-GB" altLang="zh-CN" sz="900" dirty="0">
                <a:latin typeface="+mj-ea"/>
                <a:ea typeface="+mj-ea"/>
              </a:rPr>
              <a:t>Remember to be clean and tidy during your stay </a:t>
            </a:r>
          </a:p>
          <a:p>
            <a:pPr marL="63450" indent="-171450" algn="just">
              <a:buFont typeface="Arial" panose="020B0604020202020204" pitchFamily="34" charset="0"/>
              <a:buChar char="•"/>
            </a:pPr>
            <a:r>
              <a:rPr lang="en-GB" altLang="zh-CN" sz="900" dirty="0">
                <a:latin typeface="+mj-ea"/>
                <a:ea typeface="+mj-ea"/>
              </a:rPr>
              <a:t>Give your contact details to your Host Family as soon as possible </a:t>
            </a:r>
          </a:p>
          <a:p>
            <a:pPr marL="63450" indent="-171450" algn="just">
              <a:buFont typeface="Arial" panose="020B0604020202020204" pitchFamily="34" charset="0"/>
              <a:buChar char="•"/>
            </a:pPr>
            <a:r>
              <a:rPr lang="en-GB" altLang="zh-CN" sz="900" dirty="0">
                <a:latin typeface="+mj-ea"/>
                <a:ea typeface="+mj-ea"/>
              </a:rPr>
              <a:t>If you break something, don’t worry! Just remember to tell your host family straight away and apologize </a:t>
            </a:r>
          </a:p>
          <a:p>
            <a:pPr marL="63450" indent="-171450" algn="just">
              <a:buFont typeface="Arial" panose="020B0604020202020204" pitchFamily="34" charset="0"/>
              <a:buChar char="•"/>
            </a:pPr>
            <a:r>
              <a:rPr lang="en-GB" altLang="zh-CN" sz="900" dirty="0">
                <a:latin typeface="+mj-ea"/>
                <a:ea typeface="+mj-ea"/>
              </a:rPr>
              <a:t>Your Host Family might not have a spare power adaptor so remember to bring your own</a:t>
            </a:r>
          </a:p>
          <a:p>
            <a:pPr marL="63450" indent="-171450" algn="just">
              <a:buFont typeface="Arial" panose="020B0604020202020204" pitchFamily="34" charset="0"/>
              <a:buChar char="•"/>
            </a:pPr>
            <a:r>
              <a:rPr lang="en-GB" altLang="zh-CN" sz="900" dirty="0">
                <a:latin typeface="+mj-ea"/>
                <a:ea typeface="+mj-ea"/>
              </a:rPr>
              <a:t>If you are ill while you are staying with your host family, please tell them and they will arrange medical assistance or call Eve any time on her mobile or by WhatsApp </a:t>
            </a:r>
          </a:p>
          <a:p>
            <a:pPr marL="63450" indent="-171450" algn="just">
              <a:buFont typeface="Arial" panose="020B0604020202020204" pitchFamily="34" charset="0"/>
              <a:buChar char="•"/>
            </a:pPr>
            <a:r>
              <a:rPr lang="en-GB" altLang="zh-CN" sz="900" dirty="0">
                <a:latin typeface="+mj-ea"/>
                <a:ea typeface="+mj-ea"/>
              </a:rPr>
              <a:t>If you feel homesick, please explain to your host family and they will reassure you; or you can speak to Eve any time on her mobile or by WhatsApp </a:t>
            </a:r>
          </a:p>
          <a:p>
            <a:pPr marL="63450" indent="-171450" algn="just">
              <a:buFont typeface="Arial" panose="020B0604020202020204" pitchFamily="34" charset="0"/>
              <a:buChar char="•"/>
            </a:pPr>
            <a:r>
              <a:rPr lang="en-GB" altLang="zh-CN" sz="900" dirty="0">
                <a:latin typeface="+mj-ea"/>
                <a:ea typeface="+mj-ea"/>
              </a:rPr>
              <a:t>Remember you are staying in someone’s house, not a hotel, and are part of the family. The more involved and polite and interested you are in the family, the better the experience.</a:t>
            </a:r>
          </a:p>
          <a:p>
            <a:pPr marL="216000" indent="-171450">
              <a:buFont typeface="Arial" panose="020B0604020202020204" pitchFamily="34" charset="0"/>
              <a:buChar char="•"/>
            </a:pPr>
            <a:endParaRPr lang="en-GB" altLang="zh-CN" sz="900" dirty="0">
              <a:latin typeface="+mj-ea"/>
              <a:ea typeface="+mj-ea"/>
            </a:endParaRPr>
          </a:p>
          <a:p>
            <a:endParaRPr lang="en-GB" altLang="zh-CN" sz="900" dirty="0">
              <a:latin typeface="+mj-ea"/>
              <a:ea typeface="+mj-ea"/>
            </a:endParaRPr>
          </a:p>
        </p:txBody>
      </p:sp>
      <p:cxnSp>
        <p:nvCxnSpPr>
          <p:cNvPr id="44" name="直接连接符 43">
            <a:extLst>
              <a:ext uri="{FF2B5EF4-FFF2-40B4-BE49-F238E27FC236}">
                <a16:creationId xmlns:a16="http://schemas.microsoft.com/office/drawing/2014/main" id="{DFFD3389-530B-4A04-9EE3-4D45A6D98DF7}"/>
              </a:ext>
            </a:extLst>
          </p:cNvPr>
          <p:cNvCxnSpPr>
            <a:cxnSpLocks/>
          </p:cNvCxnSpPr>
          <p:nvPr/>
        </p:nvCxnSpPr>
        <p:spPr>
          <a:xfrm>
            <a:off x="3492962" y="4858919"/>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393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5289F76F-EF29-483D-8EC3-CCBA707EA3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2017" y="7114677"/>
            <a:ext cx="992136" cy="662747"/>
          </a:xfrm>
          <a:prstGeom prst="rect">
            <a:avLst/>
          </a:prstGeom>
        </p:spPr>
      </p:pic>
      <p:pic>
        <p:nvPicPr>
          <p:cNvPr id="11" name="图片 10">
            <a:extLst>
              <a:ext uri="{FF2B5EF4-FFF2-40B4-BE49-F238E27FC236}">
                <a16:creationId xmlns:a16="http://schemas.microsoft.com/office/drawing/2014/main" id="{169FD101-E6D1-41F3-9111-D80BC79AE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017" y="2504242"/>
            <a:ext cx="963824" cy="642148"/>
          </a:xfrm>
          <a:prstGeom prst="rect">
            <a:avLst/>
          </a:prstGeom>
        </p:spPr>
      </p:pic>
      <p:pic>
        <p:nvPicPr>
          <p:cNvPr id="9" name="图片 8">
            <a:extLst>
              <a:ext uri="{FF2B5EF4-FFF2-40B4-BE49-F238E27FC236}">
                <a16:creationId xmlns:a16="http://schemas.microsoft.com/office/drawing/2014/main" id="{ABF3A770-7631-422D-A607-4DF31D1103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787"/>
          <a:stretch/>
        </p:blipFill>
        <p:spPr>
          <a:xfrm>
            <a:off x="708660" y="5634909"/>
            <a:ext cx="943914" cy="662747"/>
          </a:xfrm>
          <a:prstGeom prst="rect">
            <a:avLst/>
          </a:prstGeom>
        </p:spPr>
      </p:pic>
      <p:pic>
        <p:nvPicPr>
          <p:cNvPr id="4" name="图片 3">
            <a:extLst>
              <a:ext uri="{FF2B5EF4-FFF2-40B4-BE49-F238E27FC236}">
                <a16:creationId xmlns:a16="http://schemas.microsoft.com/office/drawing/2014/main" id="{638F97E3-4025-47CA-9FA3-B76FD1B9A3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607" r="-1" b="13855"/>
          <a:stretch/>
        </p:blipFill>
        <p:spPr>
          <a:xfrm flipH="1">
            <a:off x="713764" y="1307848"/>
            <a:ext cx="938810" cy="642147"/>
          </a:xfrm>
          <a:prstGeom prst="rect">
            <a:avLst/>
          </a:prstGeom>
        </p:spPr>
      </p:pic>
      <p:sp>
        <p:nvSpPr>
          <p:cNvPr id="17" name="矩形 16">
            <a:extLst>
              <a:ext uri="{FF2B5EF4-FFF2-40B4-BE49-F238E27FC236}">
                <a16:creationId xmlns:a16="http://schemas.microsoft.com/office/drawing/2014/main" id="{A5ED7901-E97E-452E-B89C-2E4D6B5E1006}"/>
              </a:ext>
            </a:extLst>
          </p:cNvPr>
          <p:cNvSpPr/>
          <p:nvPr/>
        </p:nvSpPr>
        <p:spPr>
          <a:xfrm>
            <a:off x="585216" y="1052424"/>
            <a:ext cx="5678079" cy="787212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ooter Placeholder 4">
            <a:extLst>
              <a:ext uri="{FF2B5EF4-FFF2-40B4-BE49-F238E27FC236}">
                <a16:creationId xmlns:a16="http://schemas.microsoft.com/office/drawing/2014/main" id="{E0DC80BB-2C63-433C-9455-116BBDDDD6F3}"/>
              </a:ext>
            </a:extLst>
          </p:cNvPr>
          <p:cNvSpPr>
            <a:spLocks noGrp="1"/>
          </p:cNvSpPr>
          <p:nvPr>
            <p:ph type="ftr" sz="quarter" idx="11"/>
          </p:nvPr>
        </p:nvSpPr>
        <p:spPr>
          <a:xfrm>
            <a:off x="5356371" y="9181396"/>
            <a:ext cx="784369" cy="527403"/>
          </a:xfrm>
        </p:spPr>
        <p:txBody>
          <a:bodyPr/>
          <a:lstStyle/>
          <a:p>
            <a:r>
              <a:rPr lang="en-US" altLang="zh-CN" dirty="0"/>
              <a:t>Student Handbook</a:t>
            </a:r>
            <a:endParaRPr lang="zh-CN" altLang="en-US" dirty="0"/>
          </a:p>
        </p:txBody>
      </p:sp>
      <p:sp>
        <p:nvSpPr>
          <p:cNvPr id="8" name="Slide Number Placeholder 5">
            <a:extLst>
              <a:ext uri="{FF2B5EF4-FFF2-40B4-BE49-F238E27FC236}">
                <a16:creationId xmlns:a16="http://schemas.microsoft.com/office/drawing/2014/main" id="{0DEBDFAF-074F-4F37-AB37-AA0107328A35}"/>
              </a:ext>
            </a:extLst>
          </p:cNvPr>
          <p:cNvSpPr>
            <a:spLocks noGrp="1"/>
          </p:cNvSpPr>
          <p:nvPr>
            <p:ph type="sldNum" sz="quarter" idx="12"/>
          </p:nvPr>
        </p:nvSpPr>
        <p:spPr>
          <a:xfrm>
            <a:off x="6140741" y="9181397"/>
            <a:ext cx="245772" cy="527403"/>
          </a:xfrm>
        </p:spPr>
        <p:txBody>
          <a:bodyPr/>
          <a:lstStyle/>
          <a:p>
            <a:r>
              <a:rPr lang="en-US" altLang="zh-CN" dirty="0"/>
              <a:t>5</a:t>
            </a:r>
            <a:endParaRPr lang="zh-CN" altLang="en-US" dirty="0"/>
          </a:p>
        </p:txBody>
      </p:sp>
      <p:pic>
        <p:nvPicPr>
          <p:cNvPr id="14" name="image5.png">
            <a:extLst>
              <a:ext uri="{FF2B5EF4-FFF2-40B4-BE49-F238E27FC236}">
                <a16:creationId xmlns:a16="http://schemas.microsoft.com/office/drawing/2014/main" id="{5FA85988-2778-4901-86EF-CBFBB2E41D33}"/>
              </a:ext>
            </a:extLst>
          </p:cNvPr>
          <p:cNvPicPr/>
          <p:nvPr/>
        </p:nvPicPr>
        <p:blipFill>
          <a:blip r:embed="rId6"/>
          <a:srcRect/>
          <a:stretch>
            <a:fillRect/>
          </a:stretch>
        </p:blipFill>
        <p:spPr>
          <a:xfrm>
            <a:off x="471487" y="9261776"/>
            <a:ext cx="1767048" cy="366641"/>
          </a:xfrm>
          <a:prstGeom prst="rect">
            <a:avLst/>
          </a:prstGeom>
          <a:ln/>
        </p:spPr>
      </p:pic>
      <p:cxnSp>
        <p:nvCxnSpPr>
          <p:cNvPr id="29" name="直接连接符 28">
            <a:extLst>
              <a:ext uri="{FF2B5EF4-FFF2-40B4-BE49-F238E27FC236}">
                <a16:creationId xmlns:a16="http://schemas.microsoft.com/office/drawing/2014/main" id="{D481B4EA-17C1-434D-9835-219EA164638E}"/>
              </a:ext>
            </a:extLst>
          </p:cNvPr>
          <p:cNvCxnSpPr/>
          <p:nvPr/>
        </p:nvCxnSpPr>
        <p:spPr>
          <a:xfrm>
            <a:off x="7597464" y="966159"/>
            <a:ext cx="545303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5" name="文本框 24">
            <a:extLst>
              <a:ext uri="{FF2B5EF4-FFF2-40B4-BE49-F238E27FC236}">
                <a16:creationId xmlns:a16="http://schemas.microsoft.com/office/drawing/2014/main" id="{1E69CE1B-68C7-4B2F-B0C4-7F1EF0747D2D}"/>
              </a:ext>
            </a:extLst>
          </p:cNvPr>
          <p:cNvSpPr txBox="1"/>
          <p:nvPr/>
        </p:nvSpPr>
        <p:spPr>
          <a:xfrm>
            <a:off x="585215" y="2081584"/>
            <a:ext cx="2844000" cy="1477328"/>
          </a:xfrm>
          <a:prstGeom prst="rect">
            <a:avLst/>
          </a:prstGeom>
          <a:noFill/>
        </p:spPr>
        <p:txBody>
          <a:bodyPr wrap="square">
            <a:spAutoFit/>
          </a:bodyPr>
          <a:lstStyle/>
          <a:p>
            <a:r>
              <a:rPr lang="en-US" altLang="zh-CN" sz="900" b="1" dirty="0">
                <a:latin typeface="+mj-ea"/>
                <a:ea typeface="+mj-ea"/>
              </a:rPr>
              <a:t>What you can expect </a:t>
            </a:r>
          </a:p>
          <a:p>
            <a:endParaRPr lang="en-US"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A room including a bed, chest of drawers and hanging space for your clothes and a waste-paper basket</a:t>
            </a:r>
          </a:p>
          <a:p>
            <a:pPr marL="63450" indent="-171450" algn="just">
              <a:buFont typeface="Arial" panose="020B0604020202020204" pitchFamily="34" charset="0"/>
              <a:buChar char="•"/>
            </a:pPr>
            <a:r>
              <a:rPr lang="en-US" altLang="zh-CN" sz="900" dirty="0">
                <a:latin typeface="+mj-ea"/>
                <a:ea typeface="+mj-ea"/>
              </a:rPr>
              <a:t>Clean and fresh bed linen and a bath towel that will be laundered weekly </a:t>
            </a:r>
          </a:p>
          <a:p>
            <a:pPr marL="63450" indent="-171450" algn="just">
              <a:buFont typeface="Arial" panose="020B0604020202020204" pitchFamily="34" charset="0"/>
              <a:buChar char="•"/>
            </a:pPr>
            <a:r>
              <a:rPr lang="en-US" altLang="zh-CN" sz="900" dirty="0">
                <a:latin typeface="+mj-ea"/>
                <a:ea typeface="+mj-ea"/>
              </a:rPr>
              <a:t>Adequate heating and also the use of extra blankets if you become cold </a:t>
            </a:r>
          </a:p>
          <a:p>
            <a:pPr marL="63450" indent="-171450" algn="just">
              <a:buFont typeface="Arial" panose="020B0604020202020204" pitchFamily="34" charset="0"/>
              <a:buChar char="•"/>
            </a:pPr>
            <a:r>
              <a:rPr lang="en-US" altLang="zh-CN" sz="900" dirty="0">
                <a:latin typeface="+mj-ea"/>
                <a:ea typeface="+mj-ea"/>
              </a:rPr>
              <a:t>Wireless internet access </a:t>
            </a:r>
          </a:p>
        </p:txBody>
      </p:sp>
      <p:sp>
        <p:nvSpPr>
          <p:cNvPr id="30" name="矩形 29">
            <a:extLst>
              <a:ext uri="{FF2B5EF4-FFF2-40B4-BE49-F238E27FC236}">
                <a16:creationId xmlns:a16="http://schemas.microsoft.com/office/drawing/2014/main" id="{E97DAF89-B9B0-4833-8003-180E7E7B1475}"/>
              </a:ext>
            </a:extLst>
          </p:cNvPr>
          <p:cNvSpPr/>
          <p:nvPr/>
        </p:nvSpPr>
        <p:spPr>
          <a:xfrm>
            <a:off x="1688378" y="1261131"/>
            <a:ext cx="1731132" cy="767903"/>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The Bedroom </a:t>
            </a:r>
          </a:p>
          <a:p>
            <a:pPr marL="171450" indent="-171450">
              <a:lnSpc>
                <a:spcPct val="150000"/>
              </a:lnSpc>
              <a:buFont typeface="Wingdings" panose="05000000000000000000" pitchFamily="2" charset="2"/>
              <a:buChar char="Ø"/>
            </a:pPr>
            <a:r>
              <a:rPr lang="en-US" altLang="zh-CN" sz="1000" b="1" dirty="0">
                <a:latin typeface="+mj-ea"/>
                <a:ea typeface="+mj-ea"/>
              </a:rPr>
              <a:t>What you can expect </a:t>
            </a:r>
          </a:p>
          <a:p>
            <a:pPr marL="171450" indent="-171450">
              <a:lnSpc>
                <a:spcPct val="150000"/>
              </a:lnSpc>
              <a:buFont typeface="Wingdings" panose="05000000000000000000" pitchFamily="2" charset="2"/>
              <a:buChar char="Ø"/>
            </a:pPr>
            <a:r>
              <a:rPr lang="en-US" altLang="zh-CN" sz="1000" b="1" dirty="0">
                <a:latin typeface="+mj-ea"/>
                <a:ea typeface="+mj-ea"/>
              </a:rPr>
              <a:t>Points to remember</a:t>
            </a:r>
            <a:endParaRPr lang="zh-CN" altLang="en-US" sz="8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endParaRPr>
          </a:p>
        </p:txBody>
      </p:sp>
      <p:sp>
        <p:nvSpPr>
          <p:cNvPr id="37" name="文本框 36">
            <a:extLst>
              <a:ext uri="{FF2B5EF4-FFF2-40B4-BE49-F238E27FC236}">
                <a16:creationId xmlns:a16="http://schemas.microsoft.com/office/drawing/2014/main" id="{2EF8BADD-7902-465F-85B9-71FD6287449B}"/>
              </a:ext>
            </a:extLst>
          </p:cNvPr>
          <p:cNvSpPr txBox="1"/>
          <p:nvPr/>
        </p:nvSpPr>
        <p:spPr>
          <a:xfrm>
            <a:off x="3455313" y="1340885"/>
            <a:ext cx="2807981" cy="1061829"/>
          </a:xfrm>
          <a:prstGeom prst="rect">
            <a:avLst/>
          </a:prstGeom>
          <a:noFill/>
        </p:spPr>
        <p:txBody>
          <a:bodyPr wrap="square">
            <a:spAutoFit/>
          </a:bodyPr>
          <a:lstStyle/>
          <a:p>
            <a:pPr marL="63450" indent="-171450" algn="just">
              <a:buFont typeface="Arial" panose="020B0604020202020204" pitchFamily="34" charset="0"/>
              <a:buChar char="•"/>
            </a:pPr>
            <a:r>
              <a:rPr lang="en-US" altLang="zh-CN" sz="900" dirty="0">
                <a:latin typeface="+mj-ea"/>
                <a:ea typeface="+mj-ea"/>
              </a:rPr>
              <a:t>You must remember to leave the bathroom clean and tidy after you have finished, this includes giving the bath or shower a quick rinse with water before you leave </a:t>
            </a:r>
          </a:p>
          <a:p>
            <a:pPr marL="63450" indent="-171450" algn="just">
              <a:buFont typeface="Arial" panose="020B0604020202020204" pitchFamily="34" charset="0"/>
              <a:buChar char="•"/>
            </a:pPr>
            <a:r>
              <a:rPr lang="en-US" altLang="zh-CN" sz="900" dirty="0">
                <a:latin typeface="+mj-ea"/>
                <a:ea typeface="+mj-ea"/>
              </a:rPr>
              <a:t>If there is a shower curtain, please make sure it is on the inside to avoid flooding the bathroom </a:t>
            </a:r>
          </a:p>
          <a:p>
            <a:pPr indent="-108000" algn="just">
              <a:buFont typeface="+mj-lt"/>
              <a:buAutoNum type="arabicPeriod"/>
            </a:pPr>
            <a:endParaRPr lang="en-US" altLang="zh-CN" sz="900" dirty="0">
              <a:latin typeface="+mj-ea"/>
              <a:ea typeface="+mj-ea"/>
            </a:endParaRPr>
          </a:p>
        </p:txBody>
      </p:sp>
      <p:sp>
        <p:nvSpPr>
          <p:cNvPr id="32" name="矩形 31">
            <a:extLst>
              <a:ext uri="{FF2B5EF4-FFF2-40B4-BE49-F238E27FC236}">
                <a16:creationId xmlns:a16="http://schemas.microsoft.com/office/drawing/2014/main" id="{FD12496F-8F8C-4830-AC7B-8E0990097F34}"/>
              </a:ext>
            </a:extLst>
          </p:cNvPr>
          <p:cNvSpPr/>
          <p:nvPr/>
        </p:nvSpPr>
        <p:spPr>
          <a:xfrm>
            <a:off x="803785" y="808376"/>
            <a:ext cx="3610588" cy="400110"/>
          </a:xfrm>
          <a:prstGeom prst="rect">
            <a:avLst/>
          </a:prstGeom>
          <a:solidFill>
            <a:schemeClr val="bg1"/>
          </a:solidFill>
        </p:spPr>
        <p:txBody>
          <a:bodyPr wrap="square">
            <a:spAutoFit/>
          </a:bodyPr>
          <a:lstStyle/>
          <a:p>
            <a:r>
              <a:rPr lang="en-US" altLang="zh-CN" sz="20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The responsibilities as a Student</a:t>
            </a:r>
          </a:p>
        </p:txBody>
      </p:sp>
      <p:pic>
        <p:nvPicPr>
          <p:cNvPr id="33" name="image5.png">
            <a:extLst>
              <a:ext uri="{FF2B5EF4-FFF2-40B4-BE49-F238E27FC236}">
                <a16:creationId xmlns:a16="http://schemas.microsoft.com/office/drawing/2014/main" id="{DB045C95-C471-4882-B925-793369733294}"/>
              </a:ext>
            </a:extLst>
          </p:cNvPr>
          <p:cNvPicPr/>
          <p:nvPr/>
        </p:nvPicPr>
        <p:blipFill rotWithShape="1">
          <a:blip r:embed="rId6"/>
          <a:srcRect r="69858" b="-18706"/>
          <a:stretch/>
        </p:blipFill>
        <p:spPr>
          <a:xfrm>
            <a:off x="5976084" y="1131614"/>
            <a:ext cx="196199" cy="160319"/>
          </a:xfrm>
          <a:prstGeom prst="rect">
            <a:avLst/>
          </a:prstGeom>
          <a:ln/>
        </p:spPr>
      </p:pic>
      <p:sp>
        <p:nvSpPr>
          <p:cNvPr id="16" name="文本框 15">
            <a:extLst>
              <a:ext uri="{FF2B5EF4-FFF2-40B4-BE49-F238E27FC236}">
                <a16:creationId xmlns:a16="http://schemas.microsoft.com/office/drawing/2014/main" id="{11B6983C-8D4E-4551-A426-02D159FD413A}"/>
              </a:ext>
            </a:extLst>
          </p:cNvPr>
          <p:cNvSpPr txBox="1"/>
          <p:nvPr/>
        </p:nvSpPr>
        <p:spPr>
          <a:xfrm>
            <a:off x="566883" y="3764754"/>
            <a:ext cx="2844000" cy="1615827"/>
          </a:xfrm>
          <a:prstGeom prst="rect">
            <a:avLst/>
          </a:prstGeom>
          <a:noFill/>
        </p:spPr>
        <p:txBody>
          <a:bodyPr wrap="square">
            <a:spAutoFit/>
          </a:bodyPr>
          <a:lstStyle/>
          <a:p>
            <a:r>
              <a:rPr lang="en-US" altLang="zh-CN" sz="900" b="1" dirty="0">
                <a:latin typeface="+mj-ea"/>
                <a:ea typeface="+mj-ea"/>
              </a:rPr>
              <a:t>Points to remember</a:t>
            </a:r>
          </a:p>
          <a:p>
            <a:pPr marL="171450" indent="-171450">
              <a:buFont typeface="Arial" panose="020B0604020202020204" pitchFamily="34" charset="0"/>
              <a:buChar char="•"/>
            </a:pPr>
            <a:endParaRPr lang="en-US"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You must make your bed each morning and keep your bedroom tidy, especially on departure. </a:t>
            </a:r>
          </a:p>
          <a:p>
            <a:pPr marL="63450" indent="-171450" algn="just">
              <a:buFont typeface="Arial" panose="020B0604020202020204" pitchFamily="34" charset="0"/>
              <a:buChar char="•"/>
            </a:pPr>
            <a:r>
              <a:rPr lang="en-US" altLang="zh-CN" sz="900" dirty="0">
                <a:latin typeface="+mj-ea"/>
                <a:ea typeface="+mj-ea"/>
              </a:rPr>
              <a:t>Remember to take your rubbish from your bedroom when you leave and ask your host where you should put it </a:t>
            </a:r>
          </a:p>
          <a:p>
            <a:pPr marL="63450" indent="-171450" algn="just">
              <a:buFont typeface="Arial" panose="020B0604020202020204" pitchFamily="34" charset="0"/>
              <a:buChar char="•"/>
            </a:pPr>
            <a:r>
              <a:rPr lang="en-US" altLang="zh-CN" sz="900" dirty="0">
                <a:latin typeface="+mj-ea"/>
                <a:ea typeface="+mj-ea"/>
              </a:rPr>
              <a:t>Most bedrooms in the UK do not have a lock on the door </a:t>
            </a:r>
          </a:p>
          <a:p>
            <a:pPr marL="63450" indent="-171450" algn="just">
              <a:buFont typeface="Arial" panose="020B0604020202020204" pitchFamily="34" charset="0"/>
              <a:buChar char="•"/>
            </a:pPr>
            <a:r>
              <a:rPr lang="en-US" altLang="zh-CN" sz="900" dirty="0">
                <a:latin typeface="+mj-ea"/>
                <a:ea typeface="+mj-ea"/>
              </a:rPr>
              <a:t>You must not have any friends of the opposite sex in your bedroom </a:t>
            </a:r>
          </a:p>
        </p:txBody>
      </p:sp>
      <p:cxnSp>
        <p:nvCxnSpPr>
          <p:cNvPr id="18" name="直接连接符 17">
            <a:extLst>
              <a:ext uri="{FF2B5EF4-FFF2-40B4-BE49-F238E27FC236}">
                <a16:creationId xmlns:a16="http://schemas.microsoft.com/office/drawing/2014/main" id="{A1FB8391-BF6D-4FE4-8378-7D9B16F162FA}"/>
              </a:ext>
            </a:extLst>
          </p:cNvPr>
          <p:cNvCxnSpPr>
            <a:cxnSpLocks/>
          </p:cNvCxnSpPr>
          <p:nvPr/>
        </p:nvCxnSpPr>
        <p:spPr>
          <a:xfrm>
            <a:off x="681676" y="3676081"/>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0" name="文本框 19">
            <a:extLst>
              <a:ext uri="{FF2B5EF4-FFF2-40B4-BE49-F238E27FC236}">
                <a16:creationId xmlns:a16="http://schemas.microsoft.com/office/drawing/2014/main" id="{03034D3E-9316-495F-B3B7-9F8D3C96C7E6}"/>
              </a:ext>
            </a:extLst>
          </p:cNvPr>
          <p:cNvSpPr txBox="1"/>
          <p:nvPr/>
        </p:nvSpPr>
        <p:spPr>
          <a:xfrm>
            <a:off x="585215" y="6443074"/>
            <a:ext cx="2844000" cy="1754326"/>
          </a:xfrm>
          <a:prstGeom prst="rect">
            <a:avLst/>
          </a:prstGeom>
          <a:noFill/>
        </p:spPr>
        <p:txBody>
          <a:bodyPr wrap="square">
            <a:spAutoFit/>
          </a:bodyPr>
          <a:lstStyle/>
          <a:p>
            <a:r>
              <a:rPr lang="en-US" altLang="zh-CN" sz="900" b="1" dirty="0">
                <a:latin typeface="+mj-ea"/>
                <a:ea typeface="+mj-ea"/>
              </a:rPr>
              <a:t>What you can expect </a:t>
            </a:r>
          </a:p>
          <a:p>
            <a:endParaRPr lang="en-US"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It is likely that you will use a shared bathroom at your Host Family’s house so it would be a good idea to check when best to use the facility </a:t>
            </a:r>
          </a:p>
          <a:p>
            <a:pPr marL="63450" indent="-171450" algn="just">
              <a:buFont typeface="Arial" panose="020B0604020202020204" pitchFamily="34" charset="0"/>
              <a:buChar char="•"/>
            </a:pPr>
            <a:r>
              <a:rPr lang="en-US" altLang="zh-CN" sz="900" dirty="0">
                <a:latin typeface="+mj-ea"/>
                <a:ea typeface="+mj-ea"/>
              </a:rPr>
              <a:t>Don’t spend too long in the bathroom! Please do not shower for a long time (10 minutes maximum) as there is a limited supply of hot water in all UK houses</a:t>
            </a:r>
          </a:p>
          <a:p>
            <a:pPr marL="63450" indent="-171450" algn="just">
              <a:buFont typeface="Arial" panose="020B0604020202020204" pitchFamily="34" charset="0"/>
              <a:buChar char="•"/>
            </a:pPr>
            <a:r>
              <a:rPr lang="en-US" altLang="zh-CN" sz="900" dirty="0">
                <a:latin typeface="+mj-ea"/>
                <a:ea typeface="+mj-ea"/>
              </a:rPr>
              <a:t>Never shower late at night because this will disturb your host family </a:t>
            </a:r>
          </a:p>
          <a:p>
            <a:pPr marL="63450" indent="-171450" algn="just">
              <a:buFont typeface="Arial" panose="020B0604020202020204" pitchFamily="34" charset="0"/>
              <a:buChar char="•"/>
            </a:pPr>
            <a:r>
              <a:rPr lang="en-US" altLang="zh-CN" sz="900" dirty="0">
                <a:latin typeface="+mj-ea"/>
                <a:ea typeface="+mj-ea"/>
              </a:rPr>
              <a:t>All toilet paper is flushed down the toilet, but sanitary towels must be put in the bin provided</a:t>
            </a:r>
          </a:p>
        </p:txBody>
      </p:sp>
      <p:sp>
        <p:nvSpPr>
          <p:cNvPr id="21" name="矩形 20">
            <a:extLst>
              <a:ext uri="{FF2B5EF4-FFF2-40B4-BE49-F238E27FC236}">
                <a16:creationId xmlns:a16="http://schemas.microsoft.com/office/drawing/2014/main" id="{CCCB1C55-40E7-4476-8D9F-D6ECB4E1897D}"/>
              </a:ext>
            </a:extLst>
          </p:cNvPr>
          <p:cNvSpPr/>
          <p:nvPr/>
        </p:nvSpPr>
        <p:spPr>
          <a:xfrm>
            <a:off x="1688378" y="5604210"/>
            <a:ext cx="1731132" cy="767903"/>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The Bathroom </a:t>
            </a:r>
          </a:p>
          <a:p>
            <a:pPr marL="171450" indent="-171450">
              <a:lnSpc>
                <a:spcPct val="150000"/>
              </a:lnSpc>
              <a:buFont typeface="Wingdings" panose="05000000000000000000" pitchFamily="2" charset="2"/>
              <a:buChar char="Ø"/>
            </a:pPr>
            <a:r>
              <a:rPr lang="en-US" altLang="zh-CN" sz="1000" b="1" dirty="0">
                <a:latin typeface="+mj-ea"/>
                <a:ea typeface="+mj-ea"/>
              </a:rPr>
              <a:t>What you can expect </a:t>
            </a:r>
          </a:p>
          <a:p>
            <a:pPr marL="171450" indent="-171450">
              <a:lnSpc>
                <a:spcPct val="150000"/>
              </a:lnSpc>
              <a:buFont typeface="Wingdings" panose="05000000000000000000" pitchFamily="2" charset="2"/>
              <a:buChar char="Ø"/>
            </a:pPr>
            <a:r>
              <a:rPr lang="en-US" altLang="zh-CN" sz="1000" b="1" dirty="0">
                <a:latin typeface="+mj-ea"/>
                <a:ea typeface="+mj-ea"/>
              </a:rPr>
              <a:t>Points to remember</a:t>
            </a:r>
            <a:endParaRPr lang="zh-CN" altLang="en-US" sz="8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endParaRPr>
          </a:p>
        </p:txBody>
      </p:sp>
      <p:cxnSp>
        <p:nvCxnSpPr>
          <p:cNvPr id="23" name="直接连接符 22">
            <a:extLst>
              <a:ext uri="{FF2B5EF4-FFF2-40B4-BE49-F238E27FC236}">
                <a16:creationId xmlns:a16="http://schemas.microsoft.com/office/drawing/2014/main" id="{590F8715-8EE2-46F3-A723-281A476BE44F}"/>
              </a:ext>
            </a:extLst>
          </p:cNvPr>
          <p:cNvCxnSpPr>
            <a:cxnSpLocks/>
          </p:cNvCxnSpPr>
          <p:nvPr/>
        </p:nvCxnSpPr>
        <p:spPr>
          <a:xfrm>
            <a:off x="681676" y="8324999"/>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6" name="文本框 25">
            <a:extLst>
              <a:ext uri="{FF2B5EF4-FFF2-40B4-BE49-F238E27FC236}">
                <a16:creationId xmlns:a16="http://schemas.microsoft.com/office/drawing/2014/main" id="{C2414DC0-108F-4C02-AD54-5F32A4A92F0E}"/>
              </a:ext>
            </a:extLst>
          </p:cNvPr>
          <p:cNvSpPr txBox="1"/>
          <p:nvPr/>
        </p:nvSpPr>
        <p:spPr>
          <a:xfrm>
            <a:off x="575727" y="8452218"/>
            <a:ext cx="2844000" cy="369332"/>
          </a:xfrm>
          <a:prstGeom prst="rect">
            <a:avLst/>
          </a:prstGeom>
          <a:noFill/>
        </p:spPr>
        <p:txBody>
          <a:bodyPr wrap="square">
            <a:spAutoFit/>
          </a:bodyPr>
          <a:lstStyle/>
          <a:p>
            <a:r>
              <a:rPr lang="en-US" altLang="zh-CN" sz="900" b="1" dirty="0">
                <a:latin typeface="+mj-ea"/>
                <a:ea typeface="+mj-ea"/>
              </a:rPr>
              <a:t>Points to remember</a:t>
            </a:r>
          </a:p>
          <a:p>
            <a:endParaRPr lang="en-US" altLang="zh-CN" sz="900" b="1" dirty="0">
              <a:effectLst>
                <a:outerShdw blurRad="38100" dist="38100" dir="2700000" algn="tl">
                  <a:srgbClr val="000000">
                    <a:alpha val="43137"/>
                  </a:srgbClr>
                </a:outerShdw>
              </a:effectLst>
              <a:latin typeface="+mj-ea"/>
              <a:ea typeface="+mj-ea"/>
            </a:endParaRPr>
          </a:p>
        </p:txBody>
      </p:sp>
      <p:sp>
        <p:nvSpPr>
          <p:cNvPr id="28" name="文本框 27">
            <a:extLst>
              <a:ext uri="{FF2B5EF4-FFF2-40B4-BE49-F238E27FC236}">
                <a16:creationId xmlns:a16="http://schemas.microsoft.com/office/drawing/2014/main" id="{919EF9A9-0CA9-4D0C-A5A6-B3B905779CC9}"/>
              </a:ext>
            </a:extLst>
          </p:cNvPr>
          <p:cNvSpPr txBox="1"/>
          <p:nvPr/>
        </p:nvSpPr>
        <p:spPr>
          <a:xfrm>
            <a:off x="3419510" y="3282977"/>
            <a:ext cx="2847958" cy="1338828"/>
          </a:xfrm>
          <a:prstGeom prst="rect">
            <a:avLst/>
          </a:prstGeom>
          <a:noFill/>
        </p:spPr>
        <p:txBody>
          <a:bodyPr wrap="square">
            <a:spAutoFit/>
          </a:bodyPr>
          <a:lstStyle/>
          <a:p>
            <a:r>
              <a:rPr lang="en-US" altLang="zh-CN" sz="900" b="1" dirty="0">
                <a:latin typeface="+mj-ea"/>
                <a:ea typeface="+mj-ea"/>
              </a:rPr>
              <a:t>What you can expect </a:t>
            </a:r>
          </a:p>
          <a:p>
            <a:endParaRPr lang="en-US"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You will be treated just like one of the family so you will not be expected to spend all your time in your bedroom </a:t>
            </a:r>
          </a:p>
          <a:p>
            <a:pPr marL="63450" indent="-171450" algn="just">
              <a:buFont typeface="Arial" panose="020B0604020202020204" pitchFamily="34" charset="0"/>
              <a:buChar char="•"/>
            </a:pPr>
            <a:r>
              <a:rPr lang="en-US" altLang="zh-CN" sz="900" dirty="0">
                <a:latin typeface="+mj-ea"/>
                <a:ea typeface="+mj-ea"/>
              </a:rPr>
              <a:t>You will be encouraged to join in with mealtimes and everyday family life which might include activities and excursions </a:t>
            </a:r>
          </a:p>
          <a:p>
            <a:pPr marL="63450" indent="-171450" algn="just">
              <a:buFont typeface="Arial" panose="020B0604020202020204" pitchFamily="34" charset="0"/>
              <a:buChar char="•"/>
            </a:pPr>
            <a:r>
              <a:rPr lang="en-US" altLang="zh-CN" sz="900" dirty="0">
                <a:latin typeface="+mj-ea"/>
                <a:ea typeface="+mj-ea"/>
              </a:rPr>
              <a:t>You will have access to the internet using Wi-Fi </a:t>
            </a:r>
          </a:p>
        </p:txBody>
      </p:sp>
      <p:sp>
        <p:nvSpPr>
          <p:cNvPr id="31" name="矩形 30">
            <a:extLst>
              <a:ext uri="{FF2B5EF4-FFF2-40B4-BE49-F238E27FC236}">
                <a16:creationId xmlns:a16="http://schemas.microsoft.com/office/drawing/2014/main" id="{165230CC-0D42-496D-B111-4F7E1C40E8A3}"/>
              </a:ext>
            </a:extLst>
          </p:cNvPr>
          <p:cNvSpPr/>
          <p:nvPr/>
        </p:nvSpPr>
        <p:spPr>
          <a:xfrm>
            <a:off x="4526631" y="2462524"/>
            <a:ext cx="1731132" cy="745973"/>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Your Home </a:t>
            </a:r>
          </a:p>
          <a:p>
            <a:pPr marL="171450" indent="-171450">
              <a:lnSpc>
                <a:spcPct val="150000"/>
              </a:lnSpc>
              <a:buFont typeface="Wingdings" panose="05000000000000000000" pitchFamily="2" charset="2"/>
              <a:buChar char="Ø"/>
            </a:pPr>
            <a:r>
              <a:rPr lang="en-US" altLang="zh-CN" sz="1000" b="1" dirty="0">
                <a:latin typeface="+mj-ea"/>
                <a:ea typeface="+mj-ea"/>
              </a:rPr>
              <a:t>What you can expect </a:t>
            </a:r>
          </a:p>
          <a:p>
            <a:pPr marL="171450" indent="-171450">
              <a:lnSpc>
                <a:spcPct val="150000"/>
              </a:lnSpc>
              <a:buFont typeface="Wingdings" panose="05000000000000000000" pitchFamily="2" charset="2"/>
              <a:buChar char="Ø"/>
            </a:pPr>
            <a:r>
              <a:rPr lang="en-US" altLang="zh-CN" sz="1000" b="1" dirty="0">
                <a:latin typeface="+mj-ea"/>
                <a:ea typeface="+mj-ea"/>
              </a:rPr>
              <a:t>Points to remember</a:t>
            </a:r>
            <a:endParaRPr lang="zh-CN" altLang="en-US" sz="8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endParaRPr>
          </a:p>
        </p:txBody>
      </p:sp>
      <p:sp>
        <p:nvSpPr>
          <p:cNvPr id="34" name="文本框 33">
            <a:extLst>
              <a:ext uri="{FF2B5EF4-FFF2-40B4-BE49-F238E27FC236}">
                <a16:creationId xmlns:a16="http://schemas.microsoft.com/office/drawing/2014/main" id="{FA6B9B51-15C5-4298-93A4-C95A456A9BAD}"/>
              </a:ext>
            </a:extLst>
          </p:cNvPr>
          <p:cNvSpPr txBox="1"/>
          <p:nvPr/>
        </p:nvSpPr>
        <p:spPr>
          <a:xfrm>
            <a:off x="3429000" y="4826580"/>
            <a:ext cx="2820136" cy="2031325"/>
          </a:xfrm>
          <a:prstGeom prst="rect">
            <a:avLst/>
          </a:prstGeom>
          <a:noFill/>
        </p:spPr>
        <p:txBody>
          <a:bodyPr wrap="square">
            <a:spAutoFit/>
          </a:bodyPr>
          <a:lstStyle/>
          <a:p>
            <a:r>
              <a:rPr lang="en-US" altLang="zh-CN" sz="900" b="1" dirty="0">
                <a:latin typeface="+mj-ea"/>
                <a:ea typeface="+mj-ea"/>
              </a:rPr>
              <a:t>Points to remember</a:t>
            </a:r>
          </a:p>
          <a:p>
            <a:endParaRPr lang="en-US"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Certain areas in your home will be out of bounds, such as your Host Family’s bedroom. Your 	Host Family will confirm these areas during your stay </a:t>
            </a:r>
          </a:p>
          <a:p>
            <a:pPr marL="63450" indent="-171450" algn="just">
              <a:buFont typeface="Arial" panose="020B0604020202020204" pitchFamily="34" charset="0"/>
              <a:buChar char="•"/>
            </a:pPr>
            <a:r>
              <a:rPr lang="en-US" altLang="zh-CN" sz="900" dirty="0">
                <a:latin typeface="+mj-ea"/>
                <a:ea typeface="+mj-ea"/>
              </a:rPr>
              <a:t>If you want to leave your home in the evening, you must agree a time with your host family. It is unacceptable for you to return home after this time </a:t>
            </a:r>
          </a:p>
          <a:p>
            <a:pPr marL="63450" indent="-171450" algn="just">
              <a:buFont typeface="Arial" panose="020B0604020202020204" pitchFamily="34" charset="0"/>
              <a:buChar char="•"/>
            </a:pPr>
            <a:r>
              <a:rPr lang="en-US" altLang="zh-CN" sz="900" dirty="0">
                <a:latin typeface="+mj-ea"/>
                <a:ea typeface="+mj-ea"/>
              </a:rPr>
              <a:t>If you would like to bring a friend home, you must always ask your Host Family for permission first. </a:t>
            </a:r>
          </a:p>
          <a:p>
            <a:pPr marL="63450" indent="-171450" algn="just">
              <a:buFont typeface="Arial" panose="020B0604020202020204" pitchFamily="34" charset="0"/>
              <a:buChar char="•"/>
            </a:pPr>
            <a:r>
              <a:rPr lang="en-US" altLang="zh-CN" sz="900" dirty="0">
                <a:latin typeface="+mj-ea"/>
                <a:ea typeface="+mj-ea"/>
              </a:rPr>
              <a:t>Under no circumstances can you smoke inside your Host Family’s home </a:t>
            </a:r>
          </a:p>
          <a:p>
            <a:pPr marL="63450" indent="-171450" algn="just">
              <a:buFont typeface="Arial" panose="020B0604020202020204" pitchFamily="34" charset="0"/>
              <a:buChar char="•"/>
            </a:pPr>
            <a:r>
              <a:rPr lang="en-US" altLang="zh-CN" sz="900" dirty="0">
                <a:latin typeface="+mj-ea"/>
                <a:ea typeface="+mj-ea"/>
              </a:rPr>
              <a:t>Please ask your host if you are allowed to eat or drink in your room</a:t>
            </a:r>
          </a:p>
        </p:txBody>
      </p:sp>
      <p:cxnSp>
        <p:nvCxnSpPr>
          <p:cNvPr id="35" name="直接连接符 34">
            <a:extLst>
              <a:ext uri="{FF2B5EF4-FFF2-40B4-BE49-F238E27FC236}">
                <a16:creationId xmlns:a16="http://schemas.microsoft.com/office/drawing/2014/main" id="{D46C658B-25B1-432E-BABF-D2362E2BDE94}"/>
              </a:ext>
            </a:extLst>
          </p:cNvPr>
          <p:cNvCxnSpPr>
            <a:cxnSpLocks/>
          </p:cNvCxnSpPr>
          <p:nvPr/>
        </p:nvCxnSpPr>
        <p:spPr>
          <a:xfrm>
            <a:off x="3519929" y="4737907"/>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9" name="文本框 38">
            <a:extLst>
              <a:ext uri="{FF2B5EF4-FFF2-40B4-BE49-F238E27FC236}">
                <a16:creationId xmlns:a16="http://schemas.microsoft.com/office/drawing/2014/main" id="{DD0D4867-1605-4F46-8605-3F6CE2E29C82}"/>
              </a:ext>
            </a:extLst>
          </p:cNvPr>
          <p:cNvSpPr txBox="1"/>
          <p:nvPr/>
        </p:nvSpPr>
        <p:spPr>
          <a:xfrm>
            <a:off x="3417261" y="7915854"/>
            <a:ext cx="2844000" cy="784830"/>
          </a:xfrm>
          <a:prstGeom prst="rect">
            <a:avLst/>
          </a:prstGeom>
          <a:noFill/>
        </p:spPr>
        <p:txBody>
          <a:bodyPr wrap="square">
            <a:spAutoFit/>
          </a:bodyPr>
          <a:lstStyle/>
          <a:p>
            <a:r>
              <a:rPr lang="en-US" altLang="zh-CN" sz="900" b="1" dirty="0">
                <a:latin typeface="+mj-ea"/>
                <a:ea typeface="+mj-ea"/>
              </a:rPr>
              <a:t>What you can expect </a:t>
            </a:r>
          </a:p>
          <a:p>
            <a:endParaRPr lang="en-US" altLang="zh-CN" sz="900" b="1" dirty="0">
              <a:effectLst>
                <a:outerShdw blurRad="38100" dist="38100" dir="2700000" algn="tl">
                  <a:srgbClr val="000000">
                    <a:alpha val="43137"/>
                  </a:srgbClr>
                </a:outerShdw>
              </a:effectLst>
              <a:latin typeface="+mj-ea"/>
              <a:ea typeface="+mj-ea"/>
            </a:endParaRPr>
          </a:p>
          <a:p>
            <a:pPr marL="63450" indent="-171450">
              <a:buFont typeface="Arial" panose="020B0604020202020204" pitchFamily="34" charset="0"/>
              <a:buChar char="•"/>
            </a:pPr>
            <a:r>
              <a:rPr lang="en-US" altLang="zh-CN" sz="900" dirty="0">
                <a:latin typeface="+mj-ea"/>
                <a:ea typeface="+mj-ea"/>
              </a:rPr>
              <a:t>Your Host Family will provide you with three meals a day and additional snacks and fruit between meals if required </a:t>
            </a:r>
          </a:p>
        </p:txBody>
      </p:sp>
      <p:sp>
        <p:nvSpPr>
          <p:cNvPr id="40" name="矩形 39">
            <a:extLst>
              <a:ext uri="{FF2B5EF4-FFF2-40B4-BE49-F238E27FC236}">
                <a16:creationId xmlns:a16="http://schemas.microsoft.com/office/drawing/2014/main" id="{46D5762A-3EF2-4DEF-8934-282E20EAEA09}"/>
              </a:ext>
            </a:extLst>
          </p:cNvPr>
          <p:cNvSpPr/>
          <p:nvPr/>
        </p:nvSpPr>
        <p:spPr>
          <a:xfrm>
            <a:off x="4520424" y="7076990"/>
            <a:ext cx="1731132" cy="923330"/>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Mealtimes </a:t>
            </a:r>
          </a:p>
          <a:p>
            <a:pPr marL="171450" indent="-171450">
              <a:lnSpc>
                <a:spcPct val="150000"/>
              </a:lnSpc>
              <a:buFont typeface="Wingdings" panose="05000000000000000000" pitchFamily="2" charset="2"/>
              <a:buChar char="Ø"/>
            </a:pPr>
            <a:r>
              <a:rPr lang="en-US" altLang="zh-CN" sz="1000" b="1" dirty="0">
                <a:latin typeface="+mj-ea"/>
                <a:ea typeface="+mj-ea"/>
              </a:rPr>
              <a:t>What you can expect </a:t>
            </a:r>
          </a:p>
          <a:p>
            <a:pPr marL="171450" indent="-171450">
              <a:lnSpc>
                <a:spcPct val="150000"/>
              </a:lnSpc>
              <a:buFont typeface="Wingdings" panose="05000000000000000000" pitchFamily="2" charset="2"/>
              <a:buChar char="Ø"/>
            </a:pPr>
            <a:r>
              <a:rPr lang="en-US" altLang="zh-CN" sz="1000" b="1" dirty="0">
                <a:latin typeface="+mj-ea"/>
                <a:ea typeface="+mj-ea"/>
              </a:rPr>
              <a:t>Points to remember</a:t>
            </a:r>
            <a:endParaRPr lang="zh-CN" altLang="en-US" sz="1000" b="1" dirty="0">
              <a:latin typeface="+mj-ea"/>
              <a:ea typeface="+mj-ea"/>
            </a:endParaRPr>
          </a:p>
          <a:p>
            <a:endParaRPr lang="en-US" altLang="zh-CN" sz="1000" b="1" dirty="0">
              <a:latin typeface="+mj-ea"/>
              <a:ea typeface="+mj-ea"/>
            </a:endParaRPr>
          </a:p>
        </p:txBody>
      </p:sp>
    </p:spTree>
    <p:extLst>
      <p:ext uri="{BB962C8B-B14F-4D97-AF65-F5344CB8AC3E}">
        <p14:creationId xmlns:p14="http://schemas.microsoft.com/office/powerpoint/2010/main" val="129981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p:bldP spid="32"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1662500-1325-4F67-AF2B-17431746A1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596" y="8004513"/>
            <a:ext cx="998702" cy="666321"/>
          </a:xfrm>
          <a:prstGeom prst="rect">
            <a:avLst/>
          </a:prstGeom>
        </p:spPr>
      </p:pic>
      <p:pic>
        <p:nvPicPr>
          <p:cNvPr id="6" name="图片 5">
            <a:extLst>
              <a:ext uri="{FF2B5EF4-FFF2-40B4-BE49-F238E27FC236}">
                <a16:creationId xmlns:a16="http://schemas.microsoft.com/office/drawing/2014/main" id="{29D2B969-60FF-415C-B8BF-362DEE9C80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505"/>
          <a:stretch/>
        </p:blipFill>
        <p:spPr>
          <a:xfrm>
            <a:off x="3560518" y="2213648"/>
            <a:ext cx="961940" cy="1084061"/>
          </a:xfrm>
          <a:prstGeom prst="rect">
            <a:avLst/>
          </a:prstGeom>
        </p:spPr>
      </p:pic>
      <p:pic>
        <p:nvPicPr>
          <p:cNvPr id="3" name="图片 2">
            <a:extLst>
              <a:ext uri="{FF2B5EF4-FFF2-40B4-BE49-F238E27FC236}">
                <a16:creationId xmlns:a16="http://schemas.microsoft.com/office/drawing/2014/main" id="{D9671689-DDBF-4298-92BB-A46FB07D12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391" y="5664578"/>
            <a:ext cx="992265" cy="659658"/>
          </a:xfrm>
          <a:prstGeom prst="rect">
            <a:avLst/>
          </a:prstGeom>
        </p:spPr>
      </p:pic>
      <p:sp>
        <p:nvSpPr>
          <p:cNvPr id="17" name="矩形 16">
            <a:extLst>
              <a:ext uri="{FF2B5EF4-FFF2-40B4-BE49-F238E27FC236}">
                <a16:creationId xmlns:a16="http://schemas.microsoft.com/office/drawing/2014/main" id="{A5ED7901-E97E-452E-B89C-2E4D6B5E1006}"/>
              </a:ext>
            </a:extLst>
          </p:cNvPr>
          <p:cNvSpPr/>
          <p:nvPr/>
        </p:nvSpPr>
        <p:spPr>
          <a:xfrm>
            <a:off x="585216" y="1052424"/>
            <a:ext cx="5678079" cy="787212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ooter Placeholder 4">
            <a:extLst>
              <a:ext uri="{FF2B5EF4-FFF2-40B4-BE49-F238E27FC236}">
                <a16:creationId xmlns:a16="http://schemas.microsoft.com/office/drawing/2014/main" id="{E0DC80BB-2C63-433C-9455-116BBDDDD6F3}"/>
              </a:ext>
            </a:extLst>
          </p:cNvPr>
          <p:cNvSpPr>
            <a:spLocks noGrp="1"/>
          </p:cNvSpPr>
          <p:nvPr>
            <p:ph type="ftr" sz="quarter" idx="11"/>
          </p:nvPr>
        </p:nvSpPr>
        <p:spPr>
          <a:xfrm>
            <a:off x="5356371" y="9181396"/>
            <a:ext cx="784369" cy="527403"/>
          </a:xfrm>
        </p:spPr>
        <p:txBody>
          <a:bodyPr/>
          <a:lstStyle/>
          <a:p>
            <a:r>
              <a:rPr lang="en-US" altLang="zh-CN" dirty="0"/>
              <a:t>Student Handbook</a:t>
            </a:r>
            <a:endParaRPr lang="zh-CN" altLang="en-US" dirty="0"/>
          </a:p>
        </p:txBody>
      </p:sp>
      <p:sp>
        <p:nvSpPr>
          <p:cNvPr id="8" name="Slide Number Placeholder 5">
            <a:extLst>
              <a:ext uri="{FF2B5EF4-FFF2-40B4-BE49-F238E27FC236}">
                <a16:creationId xmlns:a16="http://schemas.microsoft.com/office/drawing/2014/main" id="{0DEBDFAF-074F-4F37-AB37-AA0107328A35}"/>
              </a:ext>
            </a:extLst>
          </p:cNvPr>
          <p:cNvSpPr>
            <a:spLocks noGrp="1"/>
          </p:cNvSpPr>
          <p:nvPr>
            <p:ph type="sldNum" sz="quarter" idx="12"/>
          </p:nvPr>
        </p:nvSpPr>
        <p:spPr>
          <a:xfrm>
            <a:off x="6140741" y="9181397"/>
            <a:ext cx="245772" cy="527403"/>
          </a:xfrm>
        </p:spPr>
        <p:txBody>
          <a:bodyPr/>
          <a:lstStyle/>
          <a:p>
            <a:r>
              <a:rPr lang="en-US" altLang="zh-CN" dirty="0"/>
              <a:t>6</a:t>
            </a:r>
            <a:endParaRPr lang="zh-CN" altLang="en-US" dirty="0"/>
          </a:p>
        </p:txBody>
      </p:sp>
      <p:pic>
        <p:nvPicPr>
          <p:cNvPr id="14" name="image5.png">
            <a:extLst>
              <a:ext uri="{FF2B5EF4-FFF2-40B4-BE49-F238E27FC236}">
                <a16:creationId xmlns:a16="http://schemas.microsoft.com/office/drawing/2014/main" id="{5FA85988-2778-4901-86EF-CBFBB2E41D33}"/>
              </a:ext>
            </a:extLst>
          </p:cNvPr>
          <p:cNvPicPr/>
          <p:nvPr/>
        </p:nvPicPr>
        <p:blipFill>
          <a:blip r:embed="rId5"/>
          <a:srcRect/>
          <a:stretch>
            <a:fillRect/>
          </a:stretch>
        </p:blipFill>
        <p:spPr>
          <a:xfrm>
            <a:off x="471487" y="9261776"/>
            <a:ext cx="1767048" cy="366641"/>
          </a:xfrm>
          <a:prstGeom prst="rect">
            <a:avLst/>
          </a:prstGeom>
          <a:ln/>
        </p:spPr>
      </p:pic>
      <p:cxnSp>
        <p:nvCxnSpPr>
          <p:cNvPr id="29" name="直接连接符 28">
            <a:extLst>
              <a:ext uri="{FF2B5EF4-FFF2-40B4-BE49-F238E27FC236}">
                <a16:creationId xmlns:a16="http://schemas.microsoft.com/office/drawing/2014/main" id="{D481B4EA-17C1-434D-9835-219EA164638E}"/>
              </a:ext>
            </a:extLst>
          </p:cNvPr>
          <p:cNvCxnSpPr/>
          <p:nvPr/>
        </p:nvCxnSpPr>
        <p:spPr>
          <a:xfrm>
            <a:off x="7597464" y="966159"/>
            <a:ext cx="545303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7" name="文本框 36">
            <a:extLst>
              <a:ext uri="{FF2B5EF4-FFF2-40B4-BE49-F238E27FC236}">
                <a16:creationId xmlns:a16="http://schemas.microsoft.com/office/drawing/2014/main" id="{2EF8BADD-7902-465F-85B9-71FD6287449B}"/>
              </a:ext>
            </a:extLst>
          </p:cNvPr>
          <p:cNvSpPr txBox="1"/>
          <p:nvPr/>
        </p:nvSpPr>
        <p:spPr>
          <a:xfrm>
            <a:off x="3455313" y="1340885"/>
            <a:ext cx="2807981" cy="784830"/>
          </a:xfrm>
          <a:prstGeom prst="rect">
            <a:avLst/>
          </a:prstGeom>
          <a:noFill/>
        </p:spPr>
        <p:txBody>
          <a:bodyPr wrap="square">
            <a:spAutoFit/>
          </a:bodyPr>
          <a:lstStyle/>
          <a:p>
            <a:pPr marL="63450" indent="-171450" algn="just">
              <a:buFont typeface="Arial" panose="020B0604020202020204" pitchFamily="34" charset="0"/>
              <a:buChar char="•"/>
            </a:pPr>
            <a:r>
              <a:rPr lang="en-US" altLang="zh-CN" sz="900" dirty="0">
                <a:latin typeface="+mj-ea"/>
                <a:ea typeface="+mj-ea"/>
              </a:rPr>
              <a:t>You must keep in touch with Elite or Host Family </a:t>
            </a:r>
          </a:p>
          <a:p>
            <a:pPr marL="63450" indent="-171450" algn="just">
              <a:buFont typeface="Arial" panose="020B0604020202020204" pitchFamily="34" charset="0"/>
              <a:buChar char="•"/>
            </a:pPr>
            <a:r>
              <a:rPr lang="en-US" altLang="zh-CN" sz="900" dirty="0">
                <a:latin typeface="+mj-ea"/>
                <a:ea typeface="+mj-ea"/>
              </a:rPr>
              <a:t>If you are traveling to your Host-Family we expect you keep in touch via WhatsApp and confirm you have reached your destination </a:t>
            </a:r>
          </a:p>
          <a:p>
            <a:pPr indent="-108000" algn="just">
              <a:buFont typeface="+mj-lt"/>
              <a:buAutoNum type="arabicPeriod" startAt="2"/>
            </a:pPr>
            <a:endParaRPr lang="en-US" altLang="zh-CN" sz="900" dirty="0">
              <a:latin typeface="+mj-ea"/>
              <a:ea typeface="+mj-ea"/>
            </a:endParaRPr>
          </a:p>
        </p:txBody>
      </p:sp>
      <p:sp>
        <p:nvSpPr>
          <p:cNvPr id="32" name="矩形 31">
            <a:extLst>
              <a:ext uri="{FF2B5EF4-FFF2-40B4-BE49-F238E27FC236}">
                <a16:creationId xmlns:a16="http://schemas.microsoft.com/office/drawing/2014/main" id="{FD12496F-8F8C-4830-AC7B-8E0990097F34}"/>
              </a:ext>
            </a:extLst>
          </p:cNvPr>
          <p:cNvSpPr/>
          <p:nvPr/>
        </p:nvSpPr>
        <p:spPr>
          <a:xfrm>
            <a:off x="803785" y="808376"/>
            <a:ext cx="4590858" cy="400110"/>
          </a:xfrm>
          <a:prstGeom prst="rect">
            <a:avLst/>
          </a:prstGeom>
          <a:solidFill>
            <a:schemeClr val="bg1"/>
          </a:solidFill>
        </p:spPr>
        <p:txBody>
          <a:bodyPr wrap="square">
            <a:spAutoFit/>
          </a:bodyPr>
          <a:lstStyle/>
          <a:p>
            <a:r>
              <a:rPr lang="en-US" altLang="zh-CN" sz="20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The responsibilities as a Student</a:t>
            </a:r>
          </a:p>
        </p:txBody>
      </p:sp>
      <p:pic>
        <p:nvPicPr>
          <p:cNvPr id="33" name="image5.png">
            <a:extLst>
              <a:ext uri="{FF2B5EF4-FFF2-40B4-BE49-F238E27FC236}">
                <a16:creationId xmlns:a16="http://schemas.microsoft.com/office/drawing/2014/main" id="{DB045C95-C471-4882-B925-793369733294}"/>
              </a:ext>
            </a:extLst>
          </p:cNvPr>
          <p:cNvPicPr/>
          <p:nvPr/>
        </p:nvPicPr>
        <p:blipFill rotWithShape="1">
          <a:blip r:embed="rId5"/>
          <a:srcRect r="69858" b="-18706"/>
          <a:stretch/>
        </p:blipFill>
        <p:spPr>
          <a:xfrm>
            <a:off x="5976084" y="1131614"/>
            <a:ext cx="196199" cy="160319"/>
          </a:xfrm>
          <a:prstGeom prst="rect">
            <a:avLst/>
          </a:prstGeom>
          <a:ln/>
        </p:spPr>
      </p:pic>
      <p:sp>
        <p:nvSpPr>
          <p:cNvPr id="16" name="文本框 15">
            <a:extLst>
              <a:ext uri="{FF2B5EF4-FFF2-40B4-BE49-F238E27FC236}">
                <a16:creationId xmlns:a16="http://schemas.microsoft.com/office/drawing/2014/main" id="{11B6983C-8D4E-4551-A426-02D159FD413A}"/>
              </a:ext>
            </a:extLst>
          </p:cNvPr>
          <p:cNvSpPr txBox="1"/>
          <p:nvPr/>
        </p:nvSpPr>
        <p:spPr>
          <a:xfrm>
            <a:off x="590531" y="3719034"/>
            <a:ext cx="2820351" cy="2446824"/>
          </a:xfrm>
          <a:prstGeom prst="rect">
            <a:avLst/>
          </a:prstGeom>
          <a:noFill/>
        </p:spPr>
        <p:txBody>
          <a:bodyPr wrap="square">
            <a:spAutoFit/>
          </a:bodyPr>
          <a:lstStyle/>
          <a:p>
            <a:r>
              <a:rPr lang="en-US" altLang="zh-CN" sz="900" b="1" dirty="0">
                <a:latin typeface="+mj-ea"/>
                <a:ea typeface="+mj-ea"/>
              </a:rPr>
              <a:t>Points to remember</a:t>
            </a:r>
          </a:p>
          <a:p>
            <a:endParaRPr lang="en-US" altLang="zh-CN" sz="8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Host Families may want to switch off the internet if it is being used excessively or at unsociable hours. </a:t>
            </a:r>
          </a:p>
          <a:p>
            <a:pPr marL="63450" indent="-171450" algn="just">
              <a:buFont typeface="Arial" panose="020B0604020202020204" pitchFamily="34" charset="0"/>
              <a:buChar char="•"/>
            </a:pPr>
            <a:r>
              <a:rPr lang="en-US" altLang="zh-CN" sz="900" dirty="0">
                <a:latin typeface="+mj-ea"/>
                <a:ea typeface="+mj-ea"/>
              </a:rPr>
              <a:t>You must not to download large files, such as films, games and music, as this can lead to problems with access for other members of the household </a:t>
            </a:r>
          </a:p>
          <a:p>
            <a:pPr marL="63450" indent="-171450" algn="just">
              <a:buFont typeface="Arial" panose="020B0604020202020204" pitchFamily="34" charset="0"/>
              <a:buChar char="•"/>
            </a:pPr>
            <a:r>
              <a:rPr lang="en-US" altLang="zh-CN" sz="900" dirty="0">
                <a:latin typeface="+mj-ea"/>
                <a:ea typeface="+mj-ea"/>
              </a:rPr>
              <a:t>Please limit the time you spend using the internet; try to socialize with the family as much as possible. Do not use the internet (in particular Skype/webcams) or mobile phones after 10pm 	at night as this will disrupt other members of the family </a:t>
            </a:r>
          </a:p>
          <a:p>
            <a:pPr indent="-108000" algn="just">
              <a:buFont typeface="+mj-lt"/>
              <a:buAutoNum type="arabicPeriod"/>
            </a:pPr>
            <a:endParaRPr lang="en-US" altLang="zh-CN" sz="900" dirty="0">
              <a:latin typeface="+mj-ea"/>
              <a:ea typeface="+mj-ea"/>
            </a:endParaRPr>
          </a:p>
          <a:p>
            <a:pPr indent="-108000" algn="just">
              <a:buFont typeface="+mj-lt"/>
              <a:buAutoNum type="arabicPeriod"/>
            </a:pPr>
            <a:endParaRPr lang="en-US" altLang="zh-CN" sz="900" dirty="0">
              <a:latin typeface="+mj-ea"/>
              <a:ea typeface="+mj-ea"/>
            </a:endParaRPr>
          </a:p>
        </p:txBody>
      </p:sp>
      <p:cxnSp>
        <p:nvCxnSpPr>
          <p:cNvPr id="18" name="直接连接符 17">
            <a:extLst>
              <a:ext uri="{FF2B5EF4-FFF2-40B4-BE49-F238E27FC236}">
                <a16:creationId xmlns:a16="http://schemas.microsoft.com/office/drawing/2014/main" id="{A1FB8391-BF6D-4FE4-8378-7D9B16F162FA}"/>
              </a:ext>
            </a:extLst>
          </p:cNvPr>
          <p:cNvCxnSpPr>
            <a:cxnSpLocks/>
          </p:cNvCxnSpPr>
          <p:nvPr/>
        </p:nvCxnSpPr>
        <p:spPr>
          <a:xfrm>
            <a:off x="681676" y="3602929"/>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9" name="文本框 38">
            <a:extLst>
              <a:ext uri="{FF2B5EF4-FFF2-40B4-BE49-F238E27FC236}">
                <a16:creationId xmlns:a16="http://schemas.microsoft.com/office/drawing/2014/main" id="{DD0D4867-1605-4F46-8605-3F6CE2E29C82}"/>
              </a:ext>
            </a:extLst>
          </p:cNvPr>
          <p:cNvSpPr txBox="1"/>
          <p:nvPr/>
        </p:nvSpPr>
        <p:spPr>
          <a:xfrm>
            <a:off x="3411355" y="3383151"/>
            <a:ext cx="2844000" cy="3693319"/>
          </a:xfrm>
          <a:prstGeom prst="rect">
            <a:avLst/>
          </a:prstGeom>
          <a:noFill/>
        </p:spPr>
        <p:txBody>
          <a:bodyPr wrap="square">
            <a:spAutoFit/>
          </a:bodyPr>
          <a:lstStyle/>
          <a:p>
            <a:r>
              <a:rPr lang="en-US" altLang="zh-CN" sz="900" b="1" dirty="0">
                <a:latin typeface="+mj-ea"/>
                <a:ea typeface="+mj-ea"/>
              </a:rPr>
              <a:t>What you can expect </a:t>
            </a:r>
          </a:p>
          <a:p>
            <a:endParaRPr lang="en-US"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If you are staying with a Host Family, either your Host Family or one of the Elite Team will pick you up from School and drop you back at the end of your stay. This may be a taxi service organised by Elite or your School.</a:t>
            </a:r>
          </a:p>
          <a:p>
            <a:pPr marL="63450" indent="-171450" algn="just">
              <a:buFont typeface="Arial" panose="020B0604020202020204" pitchFamily="34" charset="0"/>
              <a:buChar char="•"/>
            </a:pPr>
            <a:r>
              <a:rPr lang="en-US" altLang="zh-CN" sz="900" dirty="0">
                <a:latin typeface="+mj-ea"/>
                <a:ea typeface="+mj-ea"/>
              </a:rPr>
              <a:t>We will organise transport to and from the airport if that is what your parents have requested </a:t>
            </a:r>
          </a:p>
          <a:p>
            <a:pPr marL="63450" indent="-171450" algn="just">
              <a:buFont typeface="Arial" panose="020B0604020202020204" pitchFamily="34" charset="0"/>
              <a:buChar char="•"/>
            </a:pPr>
            <a:r>
              <a:rPr lang="en-US" altLang="zh-CN" sz="900" dirty="0">
                <a:latin typeface="+mj-ea"/>
                <a:ea typeface="+mj-ea"/>
              </a:rPr>
              <a:t>We will ensure that travel and escort arrangements have been made according to your travel itinerary. Wherever possible, an Elite representative will provide your transfers; alternatively, travel arrangements will be made with your School’s transport department</a:t>
            </a:r>
          </a:p>
          <a:p>
            <a:pPr marL="63450" indent="-171450" algn="just">
              <a:buFont typeface="Arial" panose="020B0604020202020204" pitchFamily="34" charset="0"/>
              <a:buChar char="•"/>
            </a:pPr>
            <a:r>
              <a:rPr lang="en-US" altLang="zh-CN" sz="900" dirty="0">
                <a:latin typeface="+mj-ea"/>
                <a:ea typeface="+mj-ea"/>
              </a:rPr>
              <a:t>We will send you details of the taxi firm driver, name and telephone number when we confirm the arrangement </a:t>
            </a:r>
          </a:p>
          <a:p>
            <a:pPr marL="63450" indent="-171450" algn="just">
              <a:buFont typeface="Arial" panose="020B0604020202020204" pitchFamily="34" charset="0"/>
              <a:buChar char="•"/>
            </a:pPr>
            <a:r>
              <a:rPr lang="en-US" altLang="zh-CN" sz="900" dirty="0">
                <a:latin typeface="+mj-ea"/>
                <a:ea typeface="+mj-ea"/>
              </a:rPr>
              <a:t>We can help you check-in at the airport at extra cost </a:t>
            </a:r>
          </a:p>
          <a:p>
            <a:pPr marL="63450" indent="-171450" algn="just">
              <a:buFont typeface="Arial" panose="020B0604020202020204" pitchFamily="34" charset="0"/>
              <a:buChar char="•"/>
            </a:pPr>
            <a:r>
              <a:rPr lang="en-US" altLang="zh-CN" sz="900" dirty="0">
                <a:latin typeface="+mj-ea"/>
                <a:ea typeface="+mj-ea"/>
              </a:rPr>
              <a:t>If you are travelling as an Unaccompanied Minor, we will arrange for our driver or a member of our team to make sure you are escorted and checked-in at the UM service staff in the airport. </a:t>
            </a:r>
          </a:p>
          <a:p>
            <a:pPr marL="63450" indent="-171450" algn="just">
              <a:buFont typeface="Arial" panose="020B0604020202020204" pitchFamily="34" charset="0"/>
              <a:buChar char="•"/>
            </a:pPr>
            <a:r>
              <a:rPr lang="en-US" altLang="zh-CN" sz="900" dirty="0">
                <a:latin typeface="+mj-ea"/>
                <a:ea typeface="+mj-ea"/>
              </a:rPr>
              <a:t>Making sure you comply with COVID entry requirements</a:t>
            </a:r>
          </a:p>
        </p:txBody>
      </p:sp>
      <p:sp>
        <p:nvSpPr>
          <p:cNvPr id="40" name="矩形 39">
            <a:extLst>
              <a:ext uri="{FF2B5EF4-FFF2-40B4-BE49-F238E27FC236}">
                <a16:creationId xmlns:a16="http://schemas.microsoft.com/office/drawing/2014/main" id="{46D5762A-3EF2-4DEF-8934-282E20EAEA09}"/>
              </a:ext>
            </a:extLst>
          </p:cNvPr>
          <p:cNvSpPr/>
          <p:nvPr/>
        </p:nvSpPr>
        <p:spPr>
          <a:xfrm>
            <a:off x="4529077" y="2133149"/>
            <a:ext cx="1731132" cy="1176861"/>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Transfers to the Airport or to your Host Family</a:t>
            </a:r>
          </a:p>
          <a:p>
            <a:pPr marL="171450" indent="-171450">
              <a:lnSpc>
                <a:spcPct val="150000"/>
              </a:lnSpc>
              <a:buFont typeface="Wingdings" panose="05000000000000000000" pitchFamily="2" charset="2"/>
              <a:buChar char="Ø"/>
            </a:pPr>
            <a:r>
              <a:rPr lang="en-US" altLang="zh-CN" sz="1000" b="1" dirty="0">
                <a:latin typeface="+mj-ea"/>
                <a:ea typeface="+mj-ea"/>
              </a:rPr>
              <a:t>What you can expect </a:t>
            </a:r>
          </a:p>
          <a:p>
            <a:pPr marL="171450" indent="-171450">
              <a:lnSpc>
                <a:spcPct val="150000"/>
              </a:lnSpc>
              <a:buFont typeface="Wingdings" panose="05000000000000000000" pitchFamily="2" charset="2"/>
              <a:buChar char="Ø"/>
            </a:pPr>
            <a:r>
              <a:rPr lang="en-US" altLang="zh-CN" sz="1000" b="1" dirty="0">
                <a:latin typeface="+mj-ea"/>
                <a:ea typeface="+mj-ea"/>
              </a:rPr>
              <a:t>Points to remember</a:t>
            </a:r>
            <a:endParaRPr lang="zh-CN" altLang="en-US" sz="1000" b="1" dirty="0">
              <a:latin typeface="+mj-ea"/>
              <a:ea typeface="+mj-ea"/>
            </a:endParaRPr>
          </a:p>
        </p:txBody>
      </p:sp>
      <p:sp>
        <p:nvSpPr>
          <p:cNvPr id="36" name="文本框 35">
            <a:extLst>
              <a:ext uri="{FF2B5EF4-FFF2-40B4-BE49-F238E27FC236}">
                <a16:creationId xmlns:a16="http://schemas.microsoft.com/office/drawing/2014/main" id="{EC70C1F6-7384-4BD5-ACA5-078FC4894434}"/>
              </a:ext>
            </a:extLst>
          </p:cNvPr>
          <p:cNvSpPr txBox="1"/>
          <p:nvPr/>
        </p:nvSpPr>
        <p:spPr>
          <a:xfrm>
            <a:off x="575728" y="1310513"/>
            <a:ext cx="2835155" cy="2308324"/>
          </a:xfrm>
          <a:prstGeom prst="rect">
            <a:avLst/>
          </a:prstGeom>
          <a:noFill/>
        </p:spPr>
        <p:txBody>
          <a:bodyPr wrap="square">
            <a:spAutoFit/>
          </a:bodyPr>
          <a:lstStyle/>
          <a:p>
            <a:pPr marL="63450" indent="-171450" algn="just">
              <a:buFont typeface="Arial" panose="020B0604020202020204" pitchFamily="34" charset="0"/>
              <a:buChar char="•"/>
            </a:pPr>
            <a:r>
              <a:rPr lang="en-US" altLang="zh-CN" sz="900" dirty="0">
                <a:latin typeface="+mj-ea"/>
                <a:ea typeface="+mj-ea"/>
              </a:rPr>
              <a:t>Your Host Family will notify you when meals are served, this may vary from day to day, and it might vary from when you usually eat at home </a:t>
            </a:r>
          </a:p>
          <a:p>
            <a:pPr marL="63450" indent="-171450" algn="just">
              <a:buFont typeface="Arial" panose="020B0604020202020204" pitchFamily="34" charset="0"/>
              <a:buChar char="•"/>
            </a:pPr>
            <a:r>
              <a:rPr lang="en-US" altLang="zh-CN" sz="900" dirty="0">
                <a:latin typeface="+mj-ea"/>
                <a:ea typeface="+mj-ea"/>
              </a:rPr>
              <a:t>You are not able to help yourself to food and drink without having agreed permission beforehand. </a:t>
            </a:r>
          </a:p>
          <a:p>
            <a:pPr marL="63450" indent="-171450" algn="just">
              <a:buFont typeface="Arial" panose="020B0604020202020204" pitchFamily="34" charset="0"/>
              <a:buChar char="•"/>
            </a:pPr>
            <a:r>
              <a:rPr lang="en-US" altLang="zh-CN" sz="900" dirty="0">
                <a:latin typeface="+mj-ea"/>
                <a:ea typeface="+mj-ea"/>
              </a:rPr>
              <a:t>Your host will discuss with you what food you like and don’t like. Please be sensitive to your host about the meal they have taken the time to prepare and try to be open-minded about trying food you may have never eaten before . Do say when you have enjoyed a meal and the host has gone to a lot of trouble to prepare something for you.</a:t>
            </a:r>
          </a:p>
          <a:p>
            <a:pPr marL="63450" indent="-171450" algn="just">
              <a:buFont typeface="Arial" panose="020B0604020202020204" pitchFamily="34" charset="0"/>
              <a:buChar char="•"/>
            </a:pPr>
            <a:r>
              <a:rPr lang="en-US" altLang="zh-CN" sz="900" dirty="0">
                <a:latin typeface="+mj-ea"/>
                <a:ea typeface="+mj-ea"/>
              </a:rPr>
              <a:t>If you want to eat out or you think you will be late back for a meal, then you must always let your Host Family know as soon as possible </a:t>
            </a:r>
          </a:p>
          <a:p>
            <a:pPr indent="-108000" algn="just">
              <a:buFont typeface="+mj-lt"/>
              <a:buAutoNum type="arabicPeriod" startAt="2"/>
            </a:pPr>
            <a:endParaRPr lang="en-US" altLang="zh-CN" sz="900" dirty="0">
              <a:latin typeface="+mj-ea"/>
              <a:ea typeface="+mj-ea"/>
            </a:endParaRPr>
          </a:p>
        </p:txBody>
      </p:sp>
      <p:sp>
        <p:nvSpPr>
          <p:cNvPr id="41" name="文本框 40">
            <a:extLst>
              <a:ext uri="{FF2B5EF4-FFF2-40B4-BE49-F238E27FC236}">
                <a16:creationId xmlns:a16="http://schemas.microsoft.com/office/drawing/2014/main" id="{FA2A73C7-774D-4DD2-9227-B7FE17360C04}"/>
              </a:ext>
            </a:extLst>
          </p:cNvPr>
          <p:cNvSpPr txBox="1"/>
          <p:nvPr/>
        </p:nvSpPr>
        <p:spPr>
          <a:xfrm>
            <a:off x="585170" y="6467323"/>
            <a:ext cx="2844000" cy="1338828"/>
          </a:xfrm>
          <a:prstGeom prst="rect">
            <a:avLst/>
          </a:prstGeom>
          <a:noFill/>
        </p:spPr>
        <p:txBody>
          <a:bodyPr wrap="square">
            <a:spAutoFit/>
          </a:bodyPr>
          <a:lstStyle/>
          <a:p>
            <a:r>
              <a:rPr lang="en-US" altLang="zh-CN" sz="900" b="1" dirty="0">
                <a:latin typeface="+mj-ea"/>
                <a:ea typeface="+mj-ea"/>
              </a:rPr>
              <a:t>What you can expect </a:t>
            </a:r>
          </a:p>
          <a:p>
            <a:endParaRPr lang="en-US"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During your stay with a Host-Family you might want to visit the local town, closest city or maybe even visit a friend. If you are 14 and older you are able to use public transport which your Host Family will explain how to use </a:t>
            </a:r>
          </a:p>
          <a:p>
            <a:pPr marL="63450" indent="-171450" algn="just">
              <a:buFont typeface="Arial" panose="020B0604020202020204" pitchFamily="34" charset="0"/>
              <a:buChar char="•"/>
            </a:pPr>
            <a:r>
              <a:rPr lang="en-US" altLang="zh-CN" sz="900" dirty="0">
                <a:latin typeface="+mj-ea"/>
                <a:ea typeface="+mj-ea"/>
              </a:rPr>
              <a:t>If you are a full-time boarding student, Elite will organize transport to your School or Host Family </a:t>
            </a:r>
          </a:p>
        </p:txBody>
      </p:sp>
      <p:sp>
        <p:nvSpPr>
          <p:cNvPr id="42" name="矩形 41">
            <a:extLst>
              <a:ext uri="{FF2B5EF4-FFF2-40B4-BE49-F238E27FC236}">
                <a16:creationId xmlns:a16="http://schemas.microsoft.com/office/drawing/2014/main" id="{60C49DF5-4212-4213-A643-7C382CFA144A}"/>
              </a:ext>
            </a:extLst>
          </p:cNvPr>
          <p:cNvSpPr/>
          <p:nvPr/>
        </p:nvSpPr>
        <p:spPr>
          <a:xfrm>
            <a:off x="1688333" y="5628459"/>
            <a:ext cx="1731132" cy="923330"/>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Travel </a:t>
            </a:r>
          </a:p>
          <a:p>
            <a:pPr marL="171450" indent="-171450">
              <a:lnSpc>
                <a:spcPct val="150000"/>
              </a:lnSpc>
              <a:buFont typeface="Wingdings" panose="05000000000000000000" pitchFamily="2" charset="2"/>
              <a:buChar char="Ø"/>
            </a:pPr>
            <a:r>
              <a:rPr lang="en-US" altLang="zh-CN" sz="1000" b="1" dirty="0">
                <a:latin typeface="+mj-ea"/>
                <a:ea typeface="+mj-ea"/>
              </a:rPr>
              <a:t>What you can expect </a:t>
            </a:r>
          </a:p>
          <a:p>
            <a:pPr marL="171450" indent="-171450">
              <a:lnSpc>
                <a:spcPct val="150000"/>
              </a:lnSpc>
              <a:buFont typeface="Wingdings" panose="05000000000000000000" pitchFamily="2" charset="2"/>
              <a:buChar char="Ø"/>
            </a:pPr>
            <a:r>
              <a:rPr lang="en-US" altLang="zh-CN" sz="1000" b="1" dirty="0">
                <a:latin typeface="+mj-ea"/>
                <a:ea typeface="+mj-ea"/>
              </a:rPr>
              <a:t>Points to remember</a:t>
            </a:r>
            <a:endParaRPr lang="zh-CN" altLang="en-US" sz="1000" b="1" dirty="0">
              <a:latin typeface="+mj-ea"/>
              <a:ea typeface="+mj-ea"/>
            </a:endParaRPr>
          </a:p>
          <a:p>
            <a:endParaRPr lang="en-US" altLang="zh-CN" sz="1000" b="1" dirty="0">
              <a:latin typeface="+mj-ea"/>
              <a:ea typeface="+mj-ea"/>
            </a:endParaRPr>
          </a:p>
        </p:txBody>
      </p:sp>
      <p:sp>
        <p:nvSpPr>
          <p:cNvPr id="43" name="文本框 42">
            <a:extLst>
              <a:ext uri="{FF2B5EF4-FFF2-40B4-BE49-F238E27FC236}">
                <a16:creationId xmlns:a16="http://schemas.microsoft.com/office/drawing/2014/main" id="{F724A42D-B915-4AA2-96FF-80B04F18CBAB}"/>
              </a:ext>
            </a:extLst>
          </p:cNvPr>
          <p:cNvSpPr txBox="1"/>
          <p:nvPr/>
        </p:nvSpPr>
        <p:spPr>
          <a:xfrm>
            <a:off x="591219" y="8051968"/>
            <a:ext cx="2820136" cy="646331"/>
          </a:xfrm>
          <a:prstGeom prst="rect">
            <a:avLst/>
          </a:prstGeom>
          <a:noFill/>
        </p:spPr>
        <p:txBody>
          <a:bodyPr wrap="square">
            <a:spAutoFit/>
          </a:bodyPr>
          <a:lstStyle/>
          <a:p>
            <a:r>
              <a:rPr lang="en-US" altLang="zh-CN" sz="900" b="1" dirty="0">
                <a:latin typeface="+mj-ea"/>
                <a:ea typeface="+mj-ea"/>
              </a:rPr>
              <a:t>Points to remember</a:t>
            </a:r>
          </a:p>
          <a:p>
            <a:endParaRPr lang="en-US"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You will be responsible for travel costs if you want to visit the local town, closest city or your friends</a:t>
            </a:r>
          </a:p>
        </p:txBody>
      </p:sp>
      <p:cxnSp>
        <p:nvCxnSpPr>
          <p:cNvPr id="44" name="直接连接符 43">
            <a:extLst>
              <a:ext uri="{FF2B5EF4-FFF2-40B4-BE49-F238E27FC236}">
                <a16:creationId xmlns:a16="http://schemas.microsoft.com/office/drawing/2014/main" id="{0BBEDE5D-7F9E-4CF8-AEE9-58BFB2949EA7}"/>
              </a:ext>
            </a:extLst>
          </p:cNvPr>
          <p:cNvCxnSpPr>
            <a:cxnSpLocks/>
          </p:cNvCxnSpPr>
          <p:nvPr/>
        </p:nvCxnSpPr>
        <p:spPr>
          <a:xfrm>
            <a:off x="682148" y="7963295"/>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5" name="文本框 44">
            <a:extLst>
              <a:ext uri="{FF2B5EF4-FFF2-40B4-BE49-F238E27FC236}">
                <a16:creationId xmlns:a16="http://schemas.microsoft.com/office/drawing/2014/main" id="{00090ED0-A480-47B4-8EB0-F15467E3F1BE}"/>
              </a:ext>
            </a:extLst>
          </p:cNvPr>
          <p:cNvSpPr txBox="1"/>
          <p:nvPr/>
        </p:nvSpPr>
        <p:spPr>
          <a:xfrm>
            <a:off x="3446014" y="6976982"/>
            <a:ext cx="2820136" cy="923330"/>
          </a:xfrm>
          <a:prstGeom prst="rect">
            <a:avLst/>
          </a:prstGeom>
          <a:noFill/>
        </p:spPr>
        <p:txBody>
          <a:bodyPr wrap="square">
            <a:spAutoFit/>
          </a:bodyPr>
          <a:lstStyle/>
          <a:p>
            <a:r>
              <a:rPr lang="en-US" altLang="zh-CN" sz="900" b="1" dirty="0">
                <a:latin typeface="+mj-ea"/>
                <a:ea typeface="+mj-ea"/>
              </a:rPr>
              <a:t>Points to remember</a:t>
            </a:r>
          </a:p>
          <a:p>
            <a:endParaRPr lang="en-US"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If there are any problems or if you are worried about anything, you should call Eve Leung or a member of the Elite Team on her mobile number or send her a message on WhatsApp</a:t>
            </a:r>
          </a:p>
        </p:txBody>
      </p:sp>
      <p:cxnSp>
        <p:nvCxnSpPr>
          <p:cNvPr id="46" name="直接连接符 45">
            <a:extLst>
              <a:ext uri="{FF2B5EF4-FFF2-40B4-BE49-F238E27FC236}">
                <a16:creationId xmlns:a16="http://schemas.microsoft.com/office/drawing/2014/main" id="{FB5EB88A-3E4A-4345-9E96-B5E17FFF74ED}"/>
              </a:ext>
            </a:extLst>
          </p:cNvPr>
          <p:cNvCxnSpPr>
            <a:cxnSpLocks/>
          </p:cNvCxnSpPr>
          <p:nvPr/>
        </p:nvCxnSpPr>
        <p:spPr>
          <a:xfrm>
            <a:off x="3536943" y="6888309"/>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8" name="矩形 47">
            <a:extLst>
              <a:ext uri="{FF2B5EF4-FFF2-40B4-BE49-F238E27FC236}">
                <a16:creationId xmlns:a16="http://schemas.microsoft.com/office/drawing/2014/main" id="{4F2E0A16-0393-4D51-8DC4-E7FB5E58F382}"/>
              </a:ext>
            </a:extLst>
          </p:cNvPr>
          <p:cNvSpPr/>
          <p:nvPr/>
        </p:nvSpPr>
        <p:spPr>
          <a:xfrm>
            <a:off x="4527975" y="7964227"/>
            <a:ext cx="1731132" cy="923330"/>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Laundry </a:t>
            </a:r>
          </a:p>
          <a:p>
            <a:pPr marL="171450" indent="-171450">
              <a:lnSpc>
                <a:spcPct val="150000"/>
              </a:lnSpc>
              <a:buFont typeface="Wingdings" panose="05000000000000000000" pitchFamily="2" charset="2"/>
              <a:buChar char="Ø"/>
            </a:pPr>
            <a:r>
              <a:rPr lang="en-US" altLang="zh-CN" sz="1000" b="1" dirty="0">
                <a:latin typeface="+mj-ea"/>
                <a:ea typeface="+mj-ea"/>
              </a:rPr>
              <a:t>What you can expect </a:t>
            </a:r>
          </a:p>
          <a:p>
            <a:pPr marL="171450" indent="-171450">
              <a:lnSpc>
                <a:spcPct val="150000"/>
              </a:lnSpc>
              <a:buFont typeface="Wingdings" panose="05000000000000000000" pitchFamily="2" charset="2"/>
              <a:buChar char="Ø"/>
            </a:pPr>
            <a:r>
              <a:rPr lang="en-US" altLang="zh-CN" sz="1000" b="1" dirty="0">
                <a:latin typeface="+mj-ea"/>
                <a:ea typeface="+mj-ea"/>
              </a:rPr>
              <a:t>Points to remember</a:t>
            </a:r>
            <a:endParaRPr lang="zh-CN" altLang="en-US" sz="1000" b="1" dirty="0">
              <a:latin typeface="+mj-ea"/>
              <a:ea typeface="+mj-ea"/>
            </a:endParaRPr>
          </a:p>
          <a:p>
            <a:endParaRPr lang="en-US" altLang="zh-CN" sz="1000" b="1" dirty="0">
              <a:latin typeface="+mj-ea"/>
              <a:ea typeface="+mj-ea"/>
            </a:endParaRPr>
          </a:p>
        </p:txBody>
      </p:sp>
    </p:spTree>
    <p:extLst>
      <p:ext uri="{BB962C8B-B14F-4D97-AF65-F5344CB8AC3E}">
        <p14:creationId xmlns:p14="http://schemas.microsoft.com/office/powerpoint/2010/main" val="237395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54DAC4-F291-4F48-9EC4-0DDBFFE22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309" y="4246318"/>
            <a:ext cx="1010318" cy="672872"/>
          </a:xfrm>
          <a:prstGeom prst="rect">
            <a:avLst/>
          </a:prstGeom>
        </p:spPr>
      </p:pic>
      <p:sp>
        <p:nvSpPr>
          <p:cNvPr id="17" name="矩形 16">
            <a:extLst>
              <a:ext uri="{FF2B5EF4-FFF2-40B4-BE49-F238E27FC236}">
                <a16:creationId xmlns:a16="http://schemas.microsoft.com/office/drawing/2014/main" id="{A5ED7901-E97E-452E-B89C-2E4D6B5E1006}"/>
              </a:ext>
            </a:extLst>
          </p:cNvPr>
          <p:cNvSpPr/>
          <p:nvPr/>
        </p:nvSpPr>
        <p:spPr>
          <a:xfrm>
            <a:off x="585216" y="1052424"/>
            <a:ext cx="5678079" cy="787212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ooter Placeholder 4">
            <a:extLst>
              <a:ext uri="{FF2B5EF4-FFF2-40B4-BE49-F238E27FC236}">
                <a16:creationId xmlns:a16="http://schemas.microsoft.com/office/drawing/2014/main" id="{E0DC80BB-2C63-433C-9455-116BBDDDD6F3}"/>
              </a:ext>
            </a:extLst>
          </p:cNvPr>
          <p:cNvSpPr>
            <a:spLocks noGrp="1"/>
          </p:cNvSpPr>
          <p:nvPr>
            <p:ph type="ftr" sz="quarter" idx="11"/>
          </p:nvPr>
        </p:nvSpPr>
        <p:spPr>
          <a:xfrm>
            <a:off x="5356371" y="9181396"/>
            <a:ext cx="784369" cy="527403"/>
          </a:xfrm>
        </p:spPr>
        <p:txBody>
          <a:bodyPr/>
          <a:lstStyle/>
          <a:p>
            <a:r>
              <a:rPr lang="en-US" altLang="zh-CN" dirty="0"/>
              <a:t>Student Handbook</a:t>
            </a:r>
            <a:endParaRPr lang="zh-CN" altLang="en-US" dirty="0"/>
          </a:p>
        </p:txBody>
      </p:sp>
      <p:sp>
        <p:nvSpPr>
          <p:cNvPr id="8" name="Slide Number Placeholder 5">
            <a:extLst>
              <a:ext uri="{FF2B5EF4-FFF2-40B4-BE49-F238E27FC236}">
                <a16:creationId xmlns:a16="http://schemas.microsoft.com/office/drawing/2014/main" id="{0DEBDFAF-074F-4F37-AB37-AA0107328A35}"/>
              </a:ext>
            </a:extLst>
          </p:cNvPr>
          <p:cNvSpPr>
            <a:spLocks noGrp="1"/>
          </p:cNvSpPr>
          <p:nvPr>
            <p:ph type="sldNum" sz="quarter" idx="12"/>
          </p:nvPr>
        </p:nvSpPr>
        <p:spPr>
          <a:xfrm>
            <a:off x="6140741" y="9181397"/>
            <a:ext cx="245772" cy="527403"/>
          </a:xfrm>
        </p:spPr>
        <p:txBody>
          <a:bodyPr/>
          <a:lstStyle/>
          <a:p>
            <a:r>
              <a:rPr lang="en-US" altLang="zh-CN" dirty="0"/>
              <a:t>7</a:t>
            </a:r>
            <a:endParaRPr lang="zh-CN" altLang="en-US" dirty="0"/>
          </a:p>
        </p:txBody>
      </p:sp>
      <p:pic>
        <p:nvPicPr>
          <p:cNvPr id="14" name="image5.png">
            <a:extLst>
              <a:ext uri="{FF2B5EF4-FFF2-40B4-BE49-F238E27FC236}">
                <a16:creationId xmlns:a16="http://schemas.microsoft.com/office/drawing/2014/main" id="{5FA85988-2778-4901-86EF-CBFBB2E41D33}"/>
              </a:ext>
            </a:extLst>
          </p:cNvPr>
          <p:cNvPicPr/>
          <p:nvPr/>
        </p:nvPicPr>
        <p:blipFill>
          <a:blip r:embed="rId3"/>
          <a:srcRect/>
          <a:stretch>
            <a:fillRect/>
          </a:stretch>
        </p:blipFill>
        <p:spPr>
          <a:xfrm>
            <a:off x="471487" y="9261776"/>
            <a:ext cx="1767048" cy="366641"/>
          </a:xfrm>
          <a:prstGeom prst="rect">
            <a:avLst/>
          </a:prstGeom>
          <a:ln/>
        </p:spPr>
      </p:pic>
      <p:cxnSp>
        <p:nvCxnSpPr>
          <p:cNvPr id="29" name="直接连接符 28">
            <a:extLst>
              <a:ext uri="{FF2B5EF4-FFF2-40B4-BE49-F238E27FC236}">
                <a16:creationId xmlns:a16="http://schemas.microsoft.com/office/drawing/2014/main" id="{D481B4EA-17C1-434D-9835-219EA164638E}"/>
              </a:ext>
            </a:extLst>
          </p:cNvPr>
          <p:cNvCxnSpPr/>
          <p:nvPr/>
        </p:nvCxnSpPr>
        <p:spPr>
          <a:xfrm>
            <a:off x="7597464" y="966159"/>
            <a:ext cx="545303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2" name="矩形 31">
            <a:extLst>
              <a:ext uri="{FF2B5EF4-FFF2-40B4-BE49-F238E27FC236}">
                <a16:creationId xmlns:a16="http://schemas.microsoft.com/office/drawing/2014/main" id="{FD12496F-8F8C-4830-AC7B-8E0990097F34}"/>
              </a:ext>
            </a:extLst>
          </p:cNvPr>
          <p:cNvSpPr/>
          <p:nvPr/>
        </p:nvSpPr>
        <p:spPr>
          <a:xfrm>
            <a:off x="803785" y="808376"/>
            <a:ext cx="4236388" cy="400110"/>
          </a:xfrm>
          <a:prstGeom prst="rect">
            <a:avLst/>
          </a:prstGeom>
          <a:solidFill>
            <a:schemeClr val="bg1"/>
          </a:solidFill>
        </p:spPr>
        <p:txBody>
          <a:bodyPr wrap="square">
            <a:spAutoFit/>
          </a:bodyPr>
          <a:lstStyle/>
          <a:p>
            <a:r>
              <a:rPr lang="en-US" altLang="zh-CN" sz="20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The responsibilities as a Student</a:t>
            </a:r>
          </a:p>
        </p:txBody>
      </p:sp>
      <p:pic>
        <p:nvPicPr>
          <p:cNvPr id="33" name="image5.png">
            <a:extLst>
              <a:ext uri="{FF2B5EF4-FFF2-40B4-BE49-F238E27FC236}">
                <a16:creationId xmlns:a16="http://schemas.microsoft.com/office/drawing/2014/main" id="{DB045C95-C471-4882-B925-793369733294}"/>
              </a:ext>
            </a:extLst>
          </p:cNvPr>
          <p:cNvPicPr/>
          <p:nvPr/>
        </p:nvPicPr>
        <p:blipFill rotWithShape="1">
          <a:blip r:embed="rId3"/>
          <a:srcRect r="69858" b="-18706"/>
          <a:stretch/>
        </p:blipFill>
        <p:spPr>
          <a:xfrm>
            <a:off x="5976084" y="1131614"/>
            <a:ext cx="196199" cy="160319"/>
          </a:xfrm>
          <a:prstGeom prst="rect">
            <a:avLst/>
          </a:prstGeom>
          <a:ln/>
        </p:spPr>
      </p:pic>
      <p:sp>
        <p:nvSpPr>
          <p:cNvPr id="16" name="文本框 15">
            <a:extLst>
              <a:ext uri="{FF2B5EF4-FFF2-40B4-BE49-F238E27FC236}">
                <a16:creationId xmlns:a16="http://schemas.microsoft.com/office/drawing/2014/main" id="{11B6983C-8D4E-4551-A426-02D159FD413A}"/>
              </a:ext>
            </a:extLst>
          </p:cNvPr>
          <p:cNvSpPr txBox="1"/>
          <p:nvPr/>
        </p:nvSpPr>
        <p:spPr>
          <a:xfrm>
            <a:off x="590531" y="2908715"/>
            <a:ext cx="2820351" cy="1477328"/>
          </a:xfrm>
          <a:prstGeom prst="rect">
            <a:avLst/>
          </a:prstGeom>
          <a:noFill/>
        </p:spPr>
        <p:txBody>
          <a:bodyPr wrap="square">
            <a:spAutoFit/>
          </a:bodyPr>
          <a:lstStyle/>
          <a:p>
            <a:r>
              <a:rPr lang="en-US" altLang="zh-CN" sz="900" b="1" dirty="0">
                <a:latin typeface="+mj-ea"/>
                <a:ea typeface="+mj-ea"/>
              </a:rPr>
              <a:t>Points to remember</a:t>
            </a:r>
          </a:p>
          <a:p>
            <a:endParaRPr lang="en-US"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If you would like any of your clothes dry cleaned, you are responsible for the cost of this </a:t>
            </a:r>
          </a:p>
          <a:p>
            <a:pPr marL="63450" indent="-171450" algn="just">
              <a:buFont typeface="Arial" panose="020B0604020202020204" pitchFamily="34" charset="0"/>
              <a:buChar char="•"/>
            </a:pPr>
            <a:r>
              <a:rPr lang="en-US" altLang="zh-CN" sz="900" dirty="0">
                <a:latin typeface="+mj-ea"/>
                <a:ea typeface="+mj-ea"/>
              </a:rPr>
              <a:t>You must take responsibility for your items of clothing that require extra care when being washed. Your Host Family will not be held responsible if items shrink or become damaged </a:t>
            </a:r>
          </a:p>
          <a:p>
            <a:pPr indent="-108000" algn="just">
              <a:buFont typeface="+mj-lt"/>
              <a:buAutoNum type="arabicPeriod"/>
            </a:pPr>
            <a:endParaRPr lang="en-US" altLang="zh-CN" sz="900" dirty="0">
              <a:latin typeface="+mj-ea"/>
              <a:ea typeface="+mj-ea"/>
            </a:endParaRPr>
          </a:p>
          <a:p>
            <a:pPr indent="-108000" algn="just">
              <a:buFont typeface="+mj-lt"/>
              <a:buAutoNum type="arabicPeriod"/>
            </a:pPr>
            <a:endParaRPr lang="en-US" altLang="zh-CN" sz="900" dirty="0">
              <a:latin typeface="+mj-ea"/>
              <a:ea typeface="+mj-ea"/>
            </a:endParaRPr>
          </a:p>
        </p:txBody>
      </p:sp>
      <p:cxnSp>
        <p:nvCxnSpPr>
          <p:cNvPr id="18" name="直接连接符 17">
            <a:extLst>
              <a:ext uri="{FF2B5EF4-FFF2-40B4-BE49-F238E27FC236}">
                <a16:creationId xmlns:a16="http://schemas.microsoft.com/office/drawing/2014/main" id="{A1FB8391-BF6D-4FE4-8378-7D9B16F162FA}"/>
              </a:ext>
            </a:extLst>
          </p:cNvPr>
          <p:cNvCxnSpPr>
            <a:cxnSpLocks/>
          </p:cNvCxnSpPr>
          <p:nvPr/>
        </p:nvCxnSpPr>
        <p:spPr>
          <a:xfrm>
            <a:off x="681676" y="2792610"/>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9" name="文本框 38">
            <a:extLst>
              <a:ext uri="{FF2B5EF4-FFF2-40B4-BE49-F238E27FC236}">
                <a16:creationId xmlns:a16="http://schemas.microsoft.com/office/drawing/2014/main" id="{DD0D4867-1605-4F46-8605-3F6CE2E29C82}"/>
              </a:ext>
            </a:extLst>
          </p:cNvPr>
          <p:cNvSpPr txBox="1"/>
          <p:nvPr/>
        </p:nvSpPr>
        <p:spPr>
          <a:xfrm>
            <a:off x="589184" y="1345300"/>
            <a:ext cx="2844000" cy="1477328"/>
          </a:xfrm>
          <a:prstGeom prst="rect">
            <a:avLst/>
          </a:prstGeom>
          <a:noFill/>
        </p:spPr>
        <p:txBody>
          <a:bodyPr wrap="square">
            <a:spAutoFit/>
          </a:bodyPr>
          <a:lstStyle/>
          <a:p>
            <a:r>
              <a:rPr lang="en-US" altLang="zh-CN" sz="900" b="1" dirty="0">
                <a:latin typeface="+mj-ea"/>
                <a:ea typeface="+mj-ea"/>
              </a:rPr>
              <a:t>What you can expect </a:t>
            </a:r>
          </a:p>
          <a:p>
            <a:endParaRPr lang="en-US"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Your Host Family will offer to wash your clothes once a week. If you would like to do extra washing, you must first ask your host family for permission, and they will then show you how to use the washing machine or they may prefer to launder your clothes for you </a:t>
            </a:r>
          </a:p>
          <a:p>
            <a:pPr marL="63450" indent="-171450" algn="just">
              <a:buFont typeface="Arial" panose="020B0604020202020204" pitchFamily="34" charset="0"/>
              <a:buChar char="•"/>
            </a:pPr>
            <a:r>
              <a:rPr lang="en-US" altLang="zh-CN" sz="900" dirty="0">
                <a:latin typeface="+mj-ea"/>
                <a:ea typeface="+mj-ea"/>
              </a:rPr>
              <a:t>If you would like to have anything dry-cleaned, you can ask your Host Family where the nearest shop is </a:t>
            </a:r>
          </a:p>
        </p:txBody>
      </p:sp>
      <p:sp>
        <p:nvSpPr>
          <p:cNvPr id="41" name="文本框 40">
            <a:extLst>
              <a:ext uri="{FF2B5EF4-FFF2-40B4-BE49-F238E27FC236}">
                <a16:creationId xmlns:a16="http://schemas.microsoft.com/office/drawing/2014/main" id="{FA2A73C7-774D-4DD2-9227-B7FE17360C04}"/>
              </a:ext>
            </a:extLst>
          </p:cNvPr>
          <p:cNvSpPr txBox="1"/>
          <p:nvPr/>
        </p:nvSpPr>
        <p:spPr>
          <a:xfrm>
            <a:off x="585170" y="5062277"/>
            <a:ext cx="2844000" cy="646331"/>
          </a:xfrm>
          <a:prstGeom prst="rect">
            <a:avLst/>
          </a:prstGeom>
          <a:noFill/>
        </p:spPr>
        <p:txBody>
          <a:bodyPr wrap="square">
            <a:spAutoFit/>
          </a:bodyPr>
          <a:lstStyle/>
          <a:p>
            <a:r>
              <a:rPr lang="en-US" altLang="zh-CN" sz="900" b="1" dirty="0">
                <a:latin typeface="+mj-ea"/>
                <a:ea typeface="+mj-ea"/>
              </a:rPr>
              <a:t>What you can expect </a:t>
            </a:r>
          </a:p>
          <a:p>
            <a:endParaRPr lang="en-US" altLang="zh-CN" sz="900" b="1" dirty="0">
              <a:effectLst>
                <a:outerShdw blurRad="38100" dist="38100" dir="2700000" algn="tl">
                  <a:srgbClr val="000000">
                    <a:alpha val="43137"/>
                  </a:srgbClr>
                </a:outerShdw>
              </a:effectLst>
              <a:latin typeface="+mj-ea"/>
              <a:ea typeface="+mj-ea"/>
            </a:endParaRPr>
          </a:p>
          <a:p>
            <a:pPr marL="63450" indent="-171450" algn="just">
              <a:buFont typeface="Arial" panose="020B0604020202020204" pitchFamily="34" charset="0"/>
              <a:buChar char="•"/>
            </a:pPr>
            <a:r>
              <a:rPr lang="en-US" altLang="zh-CN" sz="900" dirty="0">
                <a:latin typeface="+mj-ea"/>
                <a:ea typeface="+mj-ea"/>
              </a:rPr>
              <a:t>Your Host Family will discuss your bed-time with you on your first day. Please respect their wishes </a:t>
            </a:r>
          </a:p>
        </p:txBody>
      </p:sp>
      <p:sp>
        <p:nvSpPr>
          <p:cNvPr id="42" name="矩形 41">
            <a:extLst>
              <a:ext uri="{FF2B5EF4-FFF2-40B4-BE49-F238E27FC236}">
                <a16:creationId xmlns:a16="http://schemas.microsoft.com/office/drawing/2014/main" id="{60C49DF5-4212-4213-A643-7C382CFA144A}"/>
              </a:ext>
            </a:extLst>
          </p:cNvPr>
          <p:cNvSpPr/>
          <p:nvPr/>
        </p:nvSpPr>
        <p:spPr>
          <a:xfrm>
            <a:off x="1688333" y="4223413"/>
            <a:ext cx="1731132" cy="923330"/>
          </a:xfrm>
          <a:prstGeom prst="rect">
            <a:avLst/>
          </a:prstGeom>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Curfews </a:t>
            </a:r>
          </a:p>
          <a:p>
            <a:pPr marL="171450" indent="-171450">
              <a:lnSpc>
                <a:spcPct val="150000"/>
              </a:lnSpc>
              <a:buFont typeface="Wingdings" panose="05000000000000000000" pitchFamily="2" charset="2"/>
              <a:buChar char="Ø"/>
            </a:pPr>
            <a:r>
              <a:rPr lang="en-US" altLang="zh-CN" sz="1000" b="1" dirty="0">
                <a:latin typeface="+mj-ea"/>
                <a:ea typeface="+mj-ea"/>
              </a:rPr>
              <a:t>What you can expect </a:t>
            </a:r>
          </a:p>
          <a:p>
            <a:pPr marL="171450" indent="-171450">
              <a:lnSpc>
                <a:spcPct val="150000"/>
              </a:lnSpc>
              <a:buFont typeface="Wingdings" panose="05000000000000000000" pitchFamily="2" charset="2"/>
              <a:buChar char="Ø"/>
            </a:pPr>
            <a:r>
              <a:rPr lang="en-US" altLang="zh-CN" sz="1000" b="1" dirty="0">
                <a:latin typeface="+mj-ea"/>
                <a:ea typeface="+mj-ea"/>
              </a:rPr>
              <a:t>Points to remember</a:t>
            </a:r>
            <a:endParaRPr lang="zh-CN" altLang="en-US" sz="1000" b="1" dirty="0">
              <a:latin typeface="+mj-ea"/>
              <a:ea typeface="+mj-ea"/>
            </a:endParaRPr>
          </a:p>
          <a:p>
            <a:endParaRPr lang="en-US" altLang="zh-CN" sz="1000" b="1" dirty="0">
              <a:latin typeface="+mj-ea"/>
              <a:ea typeface="+mj-ea"/>
            </a:endParaRPr>
          </a:p>
        </p:txBody>
      </p:sp>
      <p:sp>
        <p:nvSpPr>
          <p:cNvPr id="27" name="文本框 26">
            <a:extLst>
              <a:ext uri="{FF2B5EF4-FFF2-40B4-BE49-F238E27FC236}">
                <a16:creationId xmlns:a16="http://schemas.microsoft.com/office/drawing/2014/main" id="{56969CF6-38A9-4F68-B517-5AC8714D206D}"/>
              </a:ext>
            </a:extLst>
          </p:cNvPr>
          <p:cNvSpPr txBox="1"/>
          <p:nvPr/>
        </p:nvSpPr>
        <p:spPr>
          <a:xfrm>
            <a:off x="612875" y="5952656"/>
            <a:ext cx="2820136" cy="2446824"/>
          </a:xfrm>
          <a:prstGeom prst="rect">
            <a:avLst/>
          </a:prstGeom>
          <a:noFill/>
        </p:spPr>
        <p:txBody>
          <a:bodyPr wrap="square">
            <a:spAutoFit/>
          </a:bodyPr>
          <a:lstStyle/>
          <a:p>
            <a:r>
              <a:rPr lang="en-US" altLang="zh-CN" sz="900" b="1" dirty="0">
                <a:latin typeface="+mj-ea"/>
                <a:ea typeface="+mj-ea"/>
              </a:rPr>
              <a:t>Points to remember</a:t>
            </a:r>
          </a:p>
          <a:p>
            <a:endParaRPr lang="en-US" altLang="zh-CN" sz="900" b="1" dirty="0">
              <a:effectLst>
                <a:outerShdw blurRad="38100" dist="38100" dir="2700000" algn="tl">
                  <a:srgbClr val="000000">
                    <a:alpha val="43137"/>
                  </a:srgbClr>
                </a:outerShdw>
              </a:effectLst>
              <a:latin typeface="+mj-ea"/>
              <a:ea typeface="+mj-ea"/>
            </a:endParaRPr>
          </a:p>
          <a:p>
            <a:pPr indent="-108000" algn="just">
              <a:buFont typeface="+mj-lt"/>
              <a:buAutoNum type="arabicPeriod"/>
            </a:pPr>
            <a:r>
              <a:rPr lang="en-US" altLang="zh-CN" sz="900" dirty="0">
                <a:latin typeface="+mj-ea"/>
                <a:ea typeface="+mj-ea"/>
              </a:rPr>
              <a:t>If you think you will be late home, remember to call your Host Family </a:t>
            </a:r>
          </a:p>
          <a:p>
            <a:pPr indent="-108000" algn="just">
              <a:buFont typeface="+mj-lt"/>
              <a:buAutoNum type="arabicPeriod"/>
            </a:pPr>
            <a:r>
              <a:rPr lang="en-US" altLang="zh-CN" sz="900" dirty="0">
                <a:latin typeface="+mj-ea"/>
                <a:ea typeface="+mj-ea"/>
              </a:rPr>
              <a:t>You must not walk back home in the dark </a:t>
            </a:r>
          </a:p>
          <a:p>
            <a:pPr indent="-108000" algn="just">
              <a:buFont typeface="+mj-lt"/>
              <a:buAutoNum type="arabicPeriod"/>
            </a:pPr>
            <a:r>
              <a:rPr lang="en-US" altLang="zh-CN" sz="900" dirty="0">
                <a:latin typeface="+mj-ea"/>
                <a:ea typeface="+mj-ea"/>
              </a:rPr>
              <a:t>You must not use Public Transport if you are aged under 14 without guardian permission </a:t>
            </a:r>
          </a:p>
          <a:p>
            <a:pPr indent="-108000" algn="just">
              <a:buFont typeface="+mj-lt"/>
              <a:buAutoNum type="arabicPeriod"/>
            </a:pPr>
            <a:r>
              <a:rPr lang="en-US" altLang="zh-CN" sz="900" dirty="0">
                <a:latin typeface="+mj-ea"/>
                <a:ea typeface="+mj-ea"/>
              </a:rPr>
              <a:t>You must agree with your Host Family what time you will be home </a:t>
            </a:r>
          </a:p>
          <a:p>
            <a:pPr indent="-108000" algn="just">
              <a:buFont typeface="+mj-lt"/>
              <a:buAutoNum type="arabicPeriod"/>
            </a:pPr>
            <a:r>
              <a:rPr lang="en-US" altLang="zh-CN" sz="900" dirty="0">
                <a:latin typeface="+mj-ea"/>
                <a:ea typeface="+mj-ea"/>
              </a:rPr>
              <a:t>You must not bring friends home without permission </a:t>
            </a:r>
          </a:p>
          <a:p>
            <a:pPr indent="-108000" algn="just">
              <a:buFont typeface="+mj-lt"/>
              <a:buAutoNum type="arabicPeriod"/>
            </a:pPr>
            <a:r>
              <a:rPr lang="en-US" altLang="zh-CN" sz="900" dirty="0">
                <a:latin typeface="+mj-ea"/>
                <a:ea typeface="+mj-ea"/>
              </a:rPr>
              <a:t>You must not stay out overnight </a:t>
            </a:r>
          </a:p>
          <a:p>
            <a:pPr indent="-108000" algn="just">
              <a:buFont typeface="+mj-lt"/>
              <a:buAutoNum type="arabicPeriod"/>
            </a:pPr>
            <a:r>
              <a:rPr lang="en-US" altLang="zh-CN" sz="900" dirty="0">
                <a:latin typeface="+mj-ea"/>
                <a:ea typeface="+mj-ea"/>
              </a:rPr>
              <a:t>You must keep your mobile phone switched on, charged, and notify the Host Family if there is a change of plan </a:t>
            </a:r>
          </a:p>
          <a:p>
            <a:pPr indent="-108000" algn="just">
              <a:buFont typeface="+mj-lt"/>
              <a:buAutoNum type="arabicPeriod"/>
            </a:pPr>
            <a:r>
              <a:rPr lang="en-US" altLang="zh-CN" sz="900" dirty="0">
                <a:latin typeface="+mj-ea"/>
                <a:ea typeface="+mj-ea"/>
              </a:rPr>
              <a:t>Please follow these general guidelines but your Host Family may agree something different with you if they feel it is necessary</a:t>
            </a:r>
          </a:p>
        </p:txBody>
      </p:sp>
      <p:cxnSp>
        <p:nvCxnSpPr>
          <p:cNvPr id="28" name="直接连接符 27">
            <a:extLst>
              <a:ext uri="{FF2B5EF4-FFF2-40B4-BE49-F238E27FC236}">
                <a16:creationId xmlns:a16="http://schemas.microsoft.com/office/drawing/2014/main" id="{23A29DFF-B1C9-4DDD-A216-AFFCE11BB962}"/>
              </a:ext>
            </a:extLst>
          </p:cNvPr>
          <p:cNvCxnSpPr>
            <a:cxnSpLocks/>
          </p:cNvCxnSpPr>
          <p:nvPr/>
        </p:nvCxnSpPr>
        <p:spPr>
          <a:xfrm>
            <a:off x="688158" y="5841701"/>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4" name="文本框 33">
            <a:extLst>
              <a:ext uri="{FF2B5EF4-FFF2-40B4-BE49-F238E27FC236}">
                <a16:creationId xmlns:a16="http://schemas.microsoft.com/office/drawing/2014/main" id="{EFC073DA-5D79-40A5-8484-6FEED9596BCB}"/>
              </a:ext>
            </a:extLst>
          </p:cNvPr>
          <p:cNvSpPr txBox="1"/>
          <p:nvPr/>
        </p:nvSpPr>
        <p:spPr>
          <a:xfrm>
            <a:off x="593996" y="8562472"/>
            <a:ext cx="2820136" cy="230832"/>
          </a:xfrm>
          <a:prstGeom prst="rect">
            <a:avLst/>
          </a:prstGeom>
          <a:noFill/>
        </p:spPr>
        <p:txBody>
          <a:bodyPr wrap="square">
            <a:spAutoFit/>
          </a:bodyPr>
          <a:lstStyle/>
          <a:p>
            <a:r>
              <a:rPr lang="en-US" altLang="zh-CN" sz="900" b="1" dirty="0">
                <a:latin typeface="+mj-ea"/>
                <a:ea typeface="+mj-ea"/>
              </a:rPr>
              <a:t>Bed times guidelines</a:t>
            </a:r>
            <a:endParaRPr lang="en-US" altLang="zh-CN" sz="900" b="1" dirty="0">
              <a:effectLst>
                <a:outerShdw blurRad="38100" dist="38100" dir="2700000" algn="tl">
                  <a:srgbClr val="000000">
                    <a:alpha val="43137"/>
                  </a:srgbClr>
                </a:outerShdw>
              </a:effectLst>
              <a:latin typeface="+mj-ea"/>
              <a:ea typeface="+mj-ea"/>
            </a:endParaRPr>
          </a:p>
        </p:txBody>
      </p:sp>
      <p:cxnSp>
        <p:nvCxnSpPr>
          <p:cNvPr id="35" name="直接连接符 34">
            <a:extLst>
              <a:ext uri="{FF2B5EF4-FFF2-40B4-BE49-F238E27FC236}">
                <a16:creationId xmlns:a16="http://schemas.microsoft.com/office/drawing/2014/main" id="{0FA9DA8F-131C-4BEF-97A4-BB77879C6ECF}"/>
              </a:ext>
            </a:extLst>
          </p:cNvPr>
          <p:cNvCxnSpPr>
            <a:cxnSpLocks/>
          </p:cNvCxnSpPr>
          <p:nvPr/>
        </p:nvCxnSpPr>
        <p:spPr>
          <a:xfrm>
            <a:off x="684925" y="8481233"/>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8" name="文本框 37">
            <a:extLst>
              <a:ext uri="{FF2B5EF4-FFF2-40B4-BE49-F238E27FC236}">
                <a16:creationId xmlns:a16="http://schemas.microsoft.com/office/drawing/2014/main" id="{08BE3AC4-C816-4693-85D0-3C006D1C8A85}"/>
              </a:ext>
            </a:extLst>
          </p:cNvPr>
          <p:cNvSpPr txBox="1"/>
          <p:nvPr/>
        </p:nvSpPr>
        <p:spPr>
          <a:xfrm>
            <a:off x="3455313" y="1340885"/>
            <a:ext cx="2844000" cy="1837426"/>
          </a:xfrm>
          <a:prstGeom prst="rect">
            <a:avLst/>
          </a:prstGeom>
          <a:noFill/>
        </p:spPr>
        <p:txBody>
          <a:bodyPr wrap="square">
            <a:spAutoFit/>
          </a:bodyPr>
          <a:lstStyle/>
          <a:p>
            <a:pPr marL="63450" indent="-171450" algn="just">
              <a:buFont typeface="Arial" panose="020B0604020202020204" pitchFamily="34" charset="0"/>
              <a:buChar char="•"/>
            </a:pPr>
            <a:r>
              <a:rPr lang="en-US" altLang="zh-CN" sz="900" dirty="0">
                <a:latin typeface="+mj-ea"/>
                <a:ea typeface="+mj-ea"/>
              </a:rPr>
              <a:t>Aged under 16 Go to town alone with permission but must be back at 18:00 	</a:t>
            </a:r>
          </a:p>
          <a:p>
            <a:pPr marL="63450" indent="-171450" algn="just">
              <a:buFont typeface="Arial" panose="020B0604020202020204" pitchFamily="34" charset="0"/>
              <a:buChar char="•"/>
            </a:pPr>
            <a:r>
              <a:rPr lang="en-US" altLang="zh-CN" sz="900" dirty="0">
                <a:latin typeface="+mj-ea"/>
                <a:ea typeface="+mj-ea"/>
              </a:rPr>
              <a:t>Bedtime: 22:30 (guideline)</a:t>
            </a:r>
          </a:p>
          <a:p>
            <a:pPr marL="63450" indent="-171450" algn="just">
              <a:buFont typeface="Arial" panose="020B0604020202020204" pitchFamily="34" charset="0"/>
              <a:buChar char="•"/>
            </a:pPr>
            <a:r>
              <a:rPr lang="en-US" altLang="zh-CN" sz="900" dirty="0">
                <a:latin typeface="+mj-ea"/>
                <a:ea typeface="+mj-ea"/>
              </a:rPr>
              <a:t>Aged 16 and over Go to town alone with permission but must be back at 20:00	 Bedtime:23:00(guideline)</a:t>
            </a:r>
          </a:p>
          <a:p>
            <a:pPr>
              <a:lnSpc>
                <a:spcPct val="115000"/>
              </a:lnSpc>
              <a:spcAft>
                <a:spcPts val="0"/>
              </a:spcAft>
            </a:pPr>
            <a:r>
              <a:rPr lang="en-US" altLang="zh-CN" sz="900" b="1" dirty="0">
                <a:latin typeface="+mj-ea"/>
                <a:ea typeface="+mj-ea"/>
              </a:rPr>
              <a:t> </a:t>
            </a:r>
          </a:p>
          <a:p>
            <a:pPr>
              <a:lnSpc>
                <a:spcPct val="115000"/>
              </a:lnSpc>
              <a:spcAft>
                <a:spcPts val="0"/>
              </a:spcAft>
            </a:pPr>
            <a:r>
              <a:rPr lang="en-US" altLang="zh-CN" sz="900" b="1" dirty="0">
                <a:solidFill>
                  <a:srgbClr val="000000"/>
                </a:solidFill>
                <a:effectLst/>
                <a:latin typeface="+mj-ea"/>
                <a:ea typeface="+mj-ea"/>
                <a:cs typeface="Helvetica Neue"/>
              </a:rPr>
              <a:t>These times are discretionary, and guidance/permission should be sought from host family or Eve Leung.</a:t>
            </a:r>
            <a:endParaRPr lang="zh-CN" altLang="zh-CN" sz="900" b="1" dirty="0">
              <a:effectLst/>
              <a:latin typeface="+mj-ea"/>
              <a:ea typeface="+mj-ea"/>
            </a:endParaRPr>
          </a:p>
          <a:p>
            <a:pPr indent="-108000" algn="just">
              <a:buFont typeface="+mj-lt"/>
              <a:buAutoNum type="arabicPeriod"/>
            </a:pPr>
            <a:endParaRPr lang="en-US" altLang="zh-CN" sz="900" dirty="0">
              <a:latin typeface="+mj-ea"/>
              <a:ea typeface="+mj-ea"/>
            </a:endParaRPr>
          </a:p>
          <a:p>
            <a:pPr indent="-108000" algn="just">
              <a:buFont typeface="+mj-lt"/>
              <a:buAutoNum type="arabicPeriod"/>
            </a:pPr>
            <a:endParaRPr lang="en-US" altLang="zh-CN" sz="900" dirty="0">
              <a:latin typeface="+mj-ea"/>
              <a:ea typeface="+mj-ea"/>
            </a:endParaRPr>
          </a:p>
        </p:txBody>
      </p:sp>
      <p:cxnSp>
        <p:nvCxnSpPr>
          <p:cNvPr id="47" name="直接连接符 46">
            <a:extLst>
              <a:ext uri="{FF2B5EF4-FFF2-40B4-BE49-F238E27FC236}">
                <a16:creationId xmlns:a16="http://schemas.microsoft.com/office/drawing/2014/main" id="{095BA17E-640C-48D8-B7BD-F8FC53050D11}"/>
              </a:ext>
            </a:extLst>
          </p:cNvPr>
          <p:cNvCxnSpPr>
            <a:cxnSpLocks/>
          </p:cNvCxnSpPr>
          <p:nvPr/>
        </p:nvCxnSpPr>
        <p:spPr>
          <a:xfrm>
            <a:off x="3553424" y="2928512"/>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9" name="矩形 48">
            <a:extLst>
              <a:ext uri="{FF2B5EF4-FFF2-40B4-BE49-F238E27FC236}">
                <a16:creationId xmlns:a16="http://schemas.microsoft.com/office/drawing/2014/main" id="{0B2DCA38-A0D2-46BE-BAF1-797EC0AD5B26}"/>
              </a:ext>
            </a:extLst>
          </p:cNvPr>
          <p:cNvSpPr/>
          <p:nvPr/>
        </p:nvSpPr>
        <p:spPr>
          <a:xfrm>
            <a:off x="4059695" y="2908715"/>
            <a:ext cx="1916389" cy="307777"/>
          </a:xfrm>
          <a:prstGeom prst="rect">
            <a:avLst/>
          </a:prstGeom>
          <a:solidFill>
            <a:schemeClr val="bg1"/>
          </a:solidFill>
        </p:spPr>
        <p:txBody>
          <a:bodyPr wrap="square">
            <a:spAutoFit/>
          </a:bodyPr>
          <a:lstStyle/>
          <a:p>
            <a:r>
              <a:rPr lang="en-US" altLang="zh-CN" sz="14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Student Behavior</a:t>
            </a:r>
            <a:endParaRPr lang="en-US" altLang="zh-CN" sz="1000" b="1" dirty="0">
              <a:latin typeface="+mj-ea"/>
              <a:ea typeface="+mj-ea"/>
            </a:endParaRPr>
          </a:p>
        </p:txBody>
      </p:sp>
      <p:sp>
        <p:nvSpPr>
          <p:cNvPr id="50" name="文本框 49">
            <a:extLst>
              <a:ext uri="{FF2B5EF4-FFF2-40B4-BE49-F238E27FC236}">
                <a16:creationId xmlns:a16="http://schemas.microsoft.com/office/drawing/2014/main" id="{F9CED75B-FFBE-4E59-95AA-4777DE0ED5B1}"/>
              </a:ext>
            </a:extLst>
          </p:cNvPr>
          <p:cNvSpPr txBox="1"/>
          <p:nvPr/>
        </p:nvSpPr>
        <p:spPr>
          <a:xfrm>
            <a:off x="3442944" y="3082111"/>
            <a:ext cx="2820351" cy="6294031"/>
          </a:xfrm>
          <a:prstGeom prst="rect">
            <a:avLst/>
          </a:prstGeom>
          <a:noFill/>
        </p:spPr>
        <p:txBody>
          <a:bodyPr wrap="square">
            <a:spAutoFit/>
          </a:bodyPr>
          <a:lstStyle/>
          <a:p>
            <a:pPr algn="just"/>
            <a:r>
              <a:rPr lang="en-US" altLang="zh-CN" sz="900" dirty="0">
                <a:latin typeface="+mj-ea"/>
                <a:ea typeface="+mj-ea"/>
              </a:rPr>
              <a:t> </a:t>
            </a:r>
          </a:p>
          <a:p>
            <a:pPr algn="just"/>
            <a:r>
              <a:rPr lang="en-US" altLang="zh-CN" sz="900" dirty="0">
                <a:latin typeface="+mj-ea"/>
                <a:ea typeface="+mj-ea"/>
              </a:rPr>
              <a:t>Elite sanctions policies draw reference from the “School discipline and behaviour policies [ Guidance for Schools] 2016.” Parents/guardians are expected to declare their support for Elite in maintaining their child’s high standard of behaviour, and, in so doing, become active participants in the process of ensuring their child grow to become responsible adults.</a:t>
            </a:r>
          </a:p>
          <a:p>
            <a:pPr algn="just"/>
            <a:endParaRPr lang="en-US" altLang="zh-CN" sz="800" dirty="0">
              <a:latin typeface="+mj-ea"/>
              <a:ea typeface="+mj-ea"/>
            </a:endParaRPr>
          </a:p>
          <a:p>
            <a:r>
              <a:rPr lang="en-US" altLang="zh-CN" sz="900" b="1" dirty="0">
                <a:latin typeface="+mj-ea"/>
                <a:ea typeface="+mj-ea"/>
              </a:rPr>
              <a:t>Sanctions:</a:t>
            </a:r>
          </a:p>
          <a:p>
            <a:pPr algn="just"/>
            <a:endParaRPr lang="en-US" altLang="zh-CN" sz="800" b="1" dirty="0">
              <a:latin typeface="+mj-ea"/>
              <a:ea typeface="+mj-ea"/>
            </a:endParaRPr>
          </a:p>
          <a:p>
            <a:pPr algn="just"/>
            <a:r>
              <a:rPr lang="en-US" altLang="zh-CN" sz="900" dirty="0">
                <a:latin typeface="+mj-ea"/>
                <a:ea typeface="+mj-ea"/>
              </a:rPr>
              <a:t>Elite upholds the European Convention on Human Rights that children should not be punished physically. </a:t>
            </a:r>
          </a:p>
          <a:p>
            <a:pPr algn="just"/>
            <a:endParaRPr lang="en-US" altLang="zh-CN" sz="900" dirty="0">
              <a:latin typeface="+mj-ea"/>
              <a:ea typeface="+mj-ea"/>
            </a:endParaRPr>
          </a:p>
          <a:p>
            <a:pPr algn="just"/>
            <a:r>
              <a:rPr lang="en-US" altLang="zh-CN" sz="900" dirty="0">
                <a:latin typeface="+mj-ea"/>
                <a:ea typeface="+mj-ea"/>
              </a:rPr>
              <a:t>However, when children do not behave appropriately sanctions may be applied, selectively, according to need. First, there is a structure of accepted behaviour, and it is anticipated that all students will work within it. This is recorded in the student’s handbook. Secondly, all staff and host family acknowledge that it is their responsibility to manage the behaviour of the student in their care, and that a range of strategies will be deployed to support the student in learning to manage their behaviour.</a:t>
            </a:r>
          </a:p>
          <a:p>
            <a:pPr algn="just"/>
            <a:endParaRPr lang="en-US" altLang="zh-CN" sz="800" dirty="0">
              <a:latin typeface="+mj-ea"/>
              <a:ea typeface="+mj-ea"/>
            </a:endParaRPr>
          </a:p>
          <a:p>
            <a:pPr algn="just"/>
            <a:r>
              <a:rPr lang="en-US" altLang="zh-CN" sz="900" dirty="0">
                <a:latin typeface="+mj-ea"/>
                <a:ea typeface="+mj-ea"/>
              </a:rPr>
              <a:t>All sanctions will include a detailed explanation why they have been applied. Staff and host family will see the guidance of the DSL and the Director or Elite, and not to impose a sanction by themselves, and should seek time to discuss the matter before a decision is arrived at. In such event, host families or staff should inform the student clearly what is occurring and why.</a:t>
            </a:r>
          </a:p>
          <a:p>
            <a:pPr algn="just"/>
            <a:endParaRPr lang="en-US" altLang="zh-CN" sz="800" dirty="0">
              <a:latin typeface="+mj-ea"/>
              <a:ea typeface="+mj-ea"/>
            </a:endParaRPr>
          </a:p>
          <a:p>
            <a:pPr algn="just"/>
            <a:r>
              <a:rPr lang="en-US" altLang="zh-CN" sz="900" dirty="0">
                <a:latin typeface="+mj-ea"/>
                <a:ea typeface="+mj-ea"/>
              </a:rPr>
              <a:t>Any sanctions imposed with the approval of the DSL or Director will be recorded in the serious incident Log, under the student’s database file. Parents are informed immediately and request to become fully involved throughout all subsequent action.</a:t>
            </a:r>
          </a:p>
          <a:p>
            <a:pPr indent="-108000" algn="just">
              <a:buFont typeface="+mj-lt"/>
              <a:buAutoNum type="arabicPeriod"/>
            </a:pPr>
            <a:endParaRPr lang="en-US" altLang="zh-CN" sz="900" dirty="0">
              <a:latin typeface="+mj-ea"/>
              <a:ea typeface="+mj-ea"/>
            </a:endParaRPr>
          </a:p>
          <a:p>
            <a:pPr indent="-108000" algn="just">
              <a:buFont typeface="+mj-lt"/>
              <a:buAutoNum type="arabicPeriod"/>
            </a:pPr>
            <a:endParaRPr lang="en-US" altLang="zh-CN" sz="900" dirty="0">
              <a:latin typeface="+mj-ea"/>
              <a:ea typeface="+mj-ea"/>
            </a:endParaRPr>
          </a:p>
        </p:txBody>
      </p:sp>
    </p:spTree>
    <p:extLst>
      <p:ext uri="{BB962C8B-B14F-4D97-AF65-F5344CB8AC3E}">
        <p14:creationId xmlns:p14="http://schemas.microsoft.com/office/powerpoint/2010/main" val="95338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a:extLst>
              <a:ext uri="{FF2B5EF4-FFF2-40B4-BE49-F238E27FC236}">
                <a16:creationId xmlns:a16="http://schemas.microsoft.com/office/drawing/2014/main" id="{095BA17E-640C-48D8-B7BD-F8FC53050D11}"/>
              </a:ext>
            </a:extLst>
          </p:cNvPr>
          <p:cNvCxnSpPr>
            <a:cxnSpLocks/>
          </p:cNvCxnSpPr>
          <p:nvPr/>
        </p:nvCxnSpPr>
        <p:spPr>
          <a:xfrm>
            <a:off x="3539666" y="1599628"/>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 name="矩形 1">
            <a:extLst>
              <a:ext uri="{FF2B5EF4-FFF2-40B4-BE49-F238E27FC236}">
                <a16:creationId xmlns:a16="http://schemas.microsoft.com/office/drawing/2014/main" id="{7DF26CE1-6291-46E7-B1AC-C9EE2CAC3772}"/>
              </a:ext>
            </a:extLst>
          </p:cNvPr>
          <p:cNvSpPr/>
          <p:nvPr/>
        </p:nvSpPr>
        <p:spPr>
          <a:xfrm>
            <a:off x="3955312" y="1291682"/>
            <a:ext cx="1913860" cy="612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DD0D4867-1605-4F46-8605-3F6CE2E29C82}"/>
              </a:ext>
            </a:extLst>
          </p:cNvPr>
          <p:cNvSpPr txBox="1"/>
          <p:nvPr/>
        </p:nvSpPr>
        <p:spPr>
          <a:xfrm>
            <a:off x="589011" y="1340885"/>
            <a:ext cx="2844000" cy="646331"/>
          </a:xfrm>
          <a:prstGeom prst="rect">
            <a:avLst/>
          </a:prstGeom>
          <a:noFill/>
        </p:spPr>
        <p:txBody>
          <a:bodyPr wrap="square">
            <a:spAutoFit/>
          </a:bodyPr>
          <a:lstStyle/>
          <a:p>
            <a:pPr algn="just"/>
            <a:r>
              <a:rPr lang="en-US" altLang="zh-CN" sz="900" dirty="0">
                <a:latin typeface="+mj-ea"/>
                <a:ea typeface="+mj-ea"/>
              </a:rPr>
              <a:t>If you ever feel uncomfortable about anything any person in the household or at Elite, you should call Eve Leung, your ‘Trusted Adult’, on her mobile number</a:t>
            </a:r>
          </a:p>
          <a:p>
            <a:pPr algn="just"/>
            <a:endParaRPr lang="en-US" altLang="zh-CN" sz="900" dirty="0">
              <a:latin typeface="+mj-ea"/>
              <a:ea typeface="+mj-ea"/>
            </a:endParaRPr>
          </a:p>
        </p:txBody>
      </p:sp>
      <p:sp>
        <p:nvSpPr>
          <p:cNvPr id="17" name="矩形 16">
            <a:extLst>
              <a:ext uri="{FF2B5EF4-FFF2-40B4-BE49-F238E27FC236}">
                <a16:creationId xmlns:a16="http://schemas.microsoft.com/office/drawing/2014/main" id="{A5ED7901-E97E-452E-B89C-2E4D6B5E1006}"/>
              </a:ext>
            </a:extLst>
          </p:cNvPr>
          <p:cNvSpPr/>
          <p:nvPr/>
        </p:nvSpPr>
        <p:spPr>
          <a:xfrm>
            <a:off x="585216" y="1052424"/>
            <a:ext cx="5678079" cy="787212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ooter Placeholder 4">
            <a:extLst>
              <a:ext uri="{FF2B5EF4-FFF2-40B4-BE49-F238E27FC236}">
                <a16:creationId xmlns:a16="http://schemas.microsoft.com/office/drawing/2014/main" id="{E0DC80BB-2C63-433C-9455-116BBDDDD6F3}"/>
              </a:ext>
            </a:extLst>
          </p:cNvPr>
          <p:cNvSpPr>
            <a:spLocks noGrp="1"/>
          </p:cNvSpPr>
          <p:nvPr>
            <p:ph type="ftr" sz="quarter" idx="11"/>
          </p:nvPr>
        </p:nvSpPr>
        <p:spPr>
          <a:xfrm>
            <a:off x="5356371" y="9181396"/>
            <a:ext cx="784369" cy="527403"/>
          </a:xfrm>
        </p:spPr>
        <p:txBody>
          <a:bodyPr/>
          <a:lstStyle/>
          <a:p>
            <a:r>
              <a:rPr lang="en-US" altLang="zh-CN" dirty="0"/>
              <a:t>Student Handbook</a:t>
            </a:r>
            <a:endParaRPr lang="zh-CN" altLang="en-US" dirty="0"/>
          </a:p>
        </p:txBody>
      </p:sp>
      <p:sp>
        <p:nvSpPr>
          <p:cNvPr id="8" name="Slide Number Placeholder 5">
            <a:extLst>
              <a:ext uri="{FF2B5EF4-FFF2-40B4-BE49-F238E27FC236}">
                <a16:creationId xmlns:a16="http://schemas.microsoft.com/office/drawing/2014/main" id="{0DEBDFAF-074F-4F37-AB37-AA0107328A35}"/>
              </a:ext>
            </a:extLst>
          </p:cNvPr>
          <p:cNvSpPr>
            <a:spLocks noGrp="1"/>
          </p:cNvSpPr>
          <p:nvPr>
            <p:ph type="sldNum" sz="quarter" idx="12"/>
          </p:nvPr>
        </p:nvSpPr>
        <p:spPr>
          <a:xfrm>
            <a:off x="6140741" y="9181397"/>
            <a:ext cx="245772" cy="527403"/>
          </a:xfrm>
        </p:spPr>
        <p:txBody>
          <a:bodyPr/>
          <a:lstStyle/>
          <a:p>
            <a:r>
              <a:rPr lang="en-US" altLang="zh-CN" dirty="0"/>
              <a:t>8</a:t>
            </a:r>
            <a:endParaRPr lang="zh-CN" altLang="en-US" dirty="0"/>
          </a:p>
        </p:txBody>
      </p:sp>
      <p:pic>
        <p:nvPicPr>
          <p:cNvPr id="14" name="image5.png">
            <a:extLst>
              <a:ext uri="{FF2B5EF4-FFF2-40B4-BE49-F238E27FC236}">
                <a16:creationId xmlns:a16="http://schemas.microsoft.com/office/drawing/2014/main" id="{5FA85988-2778-4901-86EF-CBFBB2E41D33}"/>
              </a:ext>
            </a:extLst>
          </p:cNvPr>
          <p:cNvPicPr/>
          <p:nvPr/>
        </p:nvPicPr>
        <p:blipFill>
          <a:blip r:embed="rId2"/>
          <a:srcRect/>
          <a:stretch>
            <a:fillRect/>
          </a:stretch>
        </p:blipFill>
        <p:spPr>
          <a:xfrm>
            <a:off x="471487" y="9261776"/>
            <a:ext cx="1767048" cy="366641"/>
          </a:xfrm>
          <a:prstGeom prst="rect">
            <a:avLst/>
          </a:prstGeom>
          <a:ln/>
        </p:spPr>
      </p:pic>
      <p:cxnSp>
        <p:nvCxnSpPr>
          <p:cNvPr id="29" name="直接连接符 28">
            <a:extLst>
              <a:ext uri="{FF2B5EF4-FFF2-40B4-BE49-F238E27FC236}">
                <a16:creationId xmlns:a16="http://schemas.microsoft.com/office/drawing/2014/main" id="{D481B4EA-17C1-434D-9835-219EA164638E}"/>
              </a:ext>
            </a:extLst>
          </p:cNvPr>
          <p:cNvCxnSpPr/>
          <p:nvPr/>
        </p:nvCxnSpPr>
        <p:spPr>
          <a:xfrm>
            <a:off x="7597464" y="966159"/>
            <a:ext cx="545303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2" name="矩形 31">
            <a:extLst>
              <a:ext uri="{FF2B5EF4-FFF2-40B4-BE49-F238E27FC236}">
                <a16:creationId xmlns:a16="http://schemas.microsoft.com/office/drawing/2014/main" id="{FD12496F-8F8C-4830-AC7B-8E0990097F34}"/>
              </a:ext>
            </a:extLst>
          </p:cNvPr>
          <p:cNvSpPr/>
          <p:nvPr/>
        </p:nvSpPr>
        <p:spPr>
          <a:xfrm>
            <a:off x="803785" y="808376"/>
            <a:ext cx="3669892" cy="400110"/>
          </a:xfrm>
          <a:prstGeom prst="rect">
            <a:avLst/>
          </a:prstGeom>
          <a:solidFill>
            <a:schemeClr val="bg1"/>
          </a:solidFill>
        </p:spPr>
        <p:txBody>
          <a:bodyPr wrap="square">
            <a:spAutoFit/>
          </a:bodyPr>
          <a:lstStyle/>
          <a:p>
            <a:r>
              <a:rPr lang="en-US" altLang="zh-CN" sz="20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Child Protection and Pandemic</a:t>
            </a:r>
          </a:p>
        </p:txBody>
      </p:sp>
      <p:sp>
        <p:nvSpPr>
          <p:cNvPr id="42" name="矩形 41">
            <a:extLst>
              <a:ext uri="{FF2B5EF4-FFF2-40B4-BE49-F238E27FC236}">
                <a16:creationId xmlns:a16="http://schemas.microsoft.com/office/drawing/2014/main" id="{60C49DF5-4212-4213-A643-7C382CFA144A}"/>
              </a:ext>
            </a:extLst>
          </p:cNvPr>
          <p:cNvSpPr/>
          <p:nvPr/>
        </p:nvSpPr>
        <p:spPr>
          <a:xfrm>
            <a:off x="-42772" y="1903725"/>
            <a:ext cx="1455393" cy="823302"/>
          </a:xfrm>
          <a:prstGeom prst="rect">
            <a:avLst/>
          </a:prstGeom>
        </p:spPr>
        <p:txBody>
          <a:bodyPr wrap="square">
            <a:spAutoFit/>
          </a:bodyPr>
          <a:lstStyle/>
          <a:p>
            <a:pPr algn="r"/>
            <a:r>
              <a:rPr lang="en-US" altLang="zh-CN" sz="105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EVE LEUNG</a:t>
            </a:r>
          </a:p>
          <a:p>
            <a:pPr algn="r"/>
            <a:r>
              <a:rPr lang="en-US" altLang="zh-CN" sz="9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MANAGING </a:t>
            </a:r>
          </a:p>
          <a:p>
            <a:pPr algn="r"/>
            <a:r>
              <a:rPr lang="en-US" altLang="zh-CN" sz="9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DIRECTOR   </a:t>
            </a:r>
          </a:p>
          <a:p>
            <a:pPr algn="r"/>
            <a:r>
              <a:rPr lang="en-US" altLang="zh-CN" sz="90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UK based)</a:t>
            </a:r>
          </a:p>
          <a:p>
            <a:endParaRPr lang="en-US" altLang="zh-CN" sz="1000" b="1" dirty="0">
              <a:latin typeface="+mj-ea"/>
              <a:ea typeface="+mj-ea"/>
            </a:endParaRPr>
          </a:p>
        </p:txBody>
      </p:sp>
      <p:sp>
        <p:nvSpPr>
          <p:cNvPr id="27" name="文本框 26">
            <a:extLst>
              <a:ext uri="{FF2B5EF4-FFF2-40B4-BE49-F238E27FC236}">
                <a16:creationId xmlns:a16="http://schemas.microsoft.com/office/drawing/2014/main" id="{56969CF6-38A9-4F68-B517-5AC8714D206D}"/>
              </a:ext>
            </a:extLst>
          </p:cNvPr>
          <p:cNvSpPr txBox="1"/>
          <p:nvPr/>
        </p:nvSpPr>
        <p:spPr>
          <a:xfrm>
            <a:off x="599584" y="4546579"/>
            <a:ext cx="2820136" cy="3554819"/>
          </a:xfrm>
          <a:prstGeom prst="rect">
            <a:avLst/>
          </a:prstGeom>
          <a:noFill/>
        </p:spPr>
        <p:txBody>
          <a:bodyPr wrap="square">
            <a:spAutoFit/>
          </a:bodyPr>
          <a:lstStyle/>
          <a:p>
            <a:pPr algn="just"/>
            <a:r>
              <a:rPr lang="en-US" altLang="zh-CN" sz="900" b="1" dirty="0">
                <a:latin typeface="+mj-ea"/>
                <a:ea typeface="+mj-ea"/>
              </a:rPr>
              <a:t>Problems </a:t>
            </a:r>
          </a:p>
          <a:p>
            <a:pPr algn="just"/>
            <a:endParaRPr lang="en-US" altLang="zh-CN" sz="900" b="1" dirty="0">
              <a:effectLst>
                <a:outerShdw blurRad="38100" dist="38100" dir="2700000" algn="tl">
                  <a:srgbClr val="000000">
                    <a:alpha val="43137"/>
                  </a:srgbClr>
                </a:outerShdw>
              </a:effectLst>
              <a:latin typeface="+mj-ea"/>
              <a:ea typeface="+mj-ea"/>
            </a:endParaRPr>
          </a:p>
          <a:p>
            <a:pPr indent="-108000" algn="just">
              <a:buFont typeface="+mj-lt"/>
              <a:buAutoNum type="arabicPeriod"/>
            </a:pPr>
            <a:r>
              <a:rPr lang="en-US" altLang="zh-CN" sz="900" dirty="0">
                <a:latin typeface="+mj-ea"/>
                <a:ea typeface="+mj-ea"/>
              </a:rPr>
              <a:t>If something happens or somebody does something that makes you feel uncomfortable; please contact Eve Leung in confidence immediately. </a:t>
            </a:r>
          </a:p>
          <a:p>
            <a:pPr indent="-108000" algn="just">
              <a:buFont typeface="+mj-lt"/>
              <a:buAutoNum type="arabicPeriod"/>
            </a:pPr>
            <a:r>
              <a:rPr lang="en-US" altLang="zh-CN" sz="900" dirty="0">
                <a:latin typeface="+mj-ea"/>
                <a:ea typeface="+mj-ea"/>
              </a:rPr>
              <a:t>The 24-hour Childline Service is available on + 44 0800 1111. All calls are free and confidential, and trained counsellors will help any young person with any problem. </a:t>
            </a:r>
          </a:p>
          <a:p>
            <a:pPr indent="-108000" algn="just">
              <a:buFont typeface="+mj-lt"/>
              <a:buAutoNum type="arabicPeriod"/>
            </a:pPr>
            <a:r>
              <a:rPr lang="en-US" altLang="zh-CN" sz="900" dirty="0">
                <a:latin typeface="+mj-ea"/>
                <a:ea typeface="+mj-ea"/>
              </a:rPr>
              <a:t>If you get lost, you should call Eve Leung on her tel. number + (44) 020 8144 2145 or contact your Host Family. If your mobile phone has run out of charge, you should find a member of staff at a train station, airport, or shop. </a:t>
            </a:r>
          </a:p>
          <a:p>
            <a:pPr indent="-108000" algn="just">
              <a:buFont typeface="+mj-lt"/>
              <a:buAutoNum type="arabicPeriod"/>
            </a:pPr>
            <a:r>
              <a:rPr lang="en-US" altLang="zh-CN" sz="900" dirty="0">
                <a:latin typeface="+mj-ea"/>
                <a:ea typeface="+mj-ea"/>
              </a:rPr>
              <a:t>Never approach a member of the public unless you have no other option. </a:t>
            </a:r>
          </a:p>
          <a:p>
            <a:pPr indent="-108000" algn="just">
              <a:buFont typeface="+mj-lt"/>
              <a:buAutoNum type="arabicPeriod"/>
            </a:pPr>
            <a:r>
              <a:rPr lang="en-US" altLang="zh-CN" sz="900" dirty="0">
                <a:latin typeface="+mj-ea"/>
                <a:ea typeface="+mj-ea"/>
              </a:rPr>
              <a:t>If you are in London, you may ask a London Black Taxi for assistance; but otherwise, you should never take a taxi unless it has been booked by Elite Guardianship. </a:t>
            </a:r>
          </a:p>
          <a:p>
            <a:pPr indent="-108000" algn="just">
              <a:buFont typeface="+mj-lt"/>
              <a:buAutoNum type="arabicPeriod"/>
            </a:pPr>
            <a:r>
              <a:rPr lang="en-US" altLang="zh-CN" sz="900" dirty="0">
                <a:latin typeface="+mj-ea"/>
                <a:ea typeface="+mj-ea"/>
              </a:rPr>
              <a:t>If you are experiencing bullying, including cyberbullying, then report this to the safeguarding officer at school or to Eve Leung or Gwyn Phillips. </a:t>
            </a:r>
          </a:p>
          <a:p>
            <a:pPr algn="just"/>
            <a:r>
              <a:rPr lang="en-US" altLang="zh-CN" sz="900" dirty="0">
                <a:latin typeface="+mj-ea"/>
                <a:ea typeface="+mj-ea"/>
              </a:rPr>
              <a:t>(see our policy on bullying at: </a:t>
            </a:r>
            <a:r>
              <a:rPr lang="en-US" altLang="zh-CN" sz="900" dirty="0">
                <a:latin typeface="+mj-ea"/>
                <a:ea typeface="+mj-ea"/>
                <a:hlinkClick r:id="rId3"/>
              </a:rPr>
              <a:t>http://www.eliteacs.com/policies</a:t>
            </a:r>
            <a:r>
              <a:rPr lang="en-US" altLang="zh-CN" sz="900" dirty="0">
                <a:latin typeface="+mj-ea"/>
                <a:ea typeface="+mj-ea"/>
              </a:rPr>
              <a:t>)</a:t>
            </a:r>
          </a:p>
        </p:txBody>
      </p:sp>
      <p:cxnSp>
        <p:nvCxnSpPr>
          <p:cNvPr id="28" name="直接连接符 27">
            <a:extLst>
              <a:ext uri="{FF2B5EF4-FFF2-40B4-BE49-F238E27FC236}">
                <a16:creationId xmlns:a16="http://schemas.microsoft.com/office/drawing/2014/main" id="{23A29DFF-B1C9-4DDD-A216-AFFCE11BB962}"/>
              </a:ext>
            </a:extLst>
          </p:cNvPr>
          <p:cNvCxnSpPr>
            <a:cxnSpLocks/>
          </p:cNvCxnSpPr>
          <p:nvPr/>
        </p:nvCxnSpPr>
        <p:spPr>
          <a:xfrm>
            <a:off x="688158" y="4427567"/>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50" name="文本框 49">
            <a:extLst>
              <a:ext uri="{FF2B5EF4-FFF2-40B4-BE49-F238E27FC236}">
                <a16:creationId xmlns:a16="http://schemas.microsoft.com/office/drawing/2014/main" id="{F9CED75B-FFBE-4E59-95AA-4777DE0ED5B1}"/>
              </a:ext>
            </a:extLst>
          </p:cNvPr>
          <p:cNvSpPr txBox="1"/>
          <p:nvPr/>
        </p:nvSpPr>
        <p:spPr>
          <a:xfrm>
            <a:off x="3442944" y="1944425"/>
            <a:ext cx="2820351" cy="2723823"/>
          </a:xfrm>
          <a:prstGeom prst="rect">
            <a:avLst/>
          </a:prstGeom>
          <a:noFill/>
        </p:spPr>
        <p:txBody>
          <a:bodyPr wrap="square">
            <a:spAutoFit/>
          </a:bodyPr>
          <a:lstStyle/>
          <a:p>
            <a:pPr algn="just"/>
            <a:r>
              <a:rPr lang="en-US" altLang="zh-CN" sz="900" dirty="0">
                <a:latin typeface="+mj-ea"/>
                <a:ea typeface="+mj-ea"/>
              </a:rPr>
              <a:t>Any member of Elite Guardianship Team may report you as absent or missing to the police if there is a genuine concern for your safety. Following a risk assessment, the local police force will record a report of absence or missing if there are grounds to do so. In cases of missing children or young people, the police will work cooperatively with Children’s Social Care staff during the enquiry. It is therefore essential that you stay in touch with the Elite team or your Host Family if you get lost or are going to be late home to avoid us worrying. </a:t>
            </a:r>
          </a:p>
          <a:p>
            <a:pPr algn="just"/>
            <a:endParaRPr lang="en-US" altLang="zh-CN" sz="900" dirty="0">
              <a:latin typeface="+mj-ea"/>
              <a:ea typeface="+mj-ea"/>
            </a:endParaRPr>
          </a:p>
          <a:p>
            <a:pPr algn="just"/>
            <a:r>
              <a:rPr lang="en-US" altLang="zh-CN" sz="900" dirty="0">
                <a:latin typeface="+mj-ea"/>
                <a:ea typeface="+mj-ea"/>
              </a:rPr>
              <a:t>Worried? Need to talk? Please contact Eve Leung 24-hours a day on +( 44 ) 020 8144 2145</a:t>
            </a:r>
          </a:p>
          <a:p>
            <a:pPr algn="just"/>
            <a:endParaRPr lang="en-US" altLang="zh-CN" sz="900" dirty="0">
              <a:latin typeface="+mj-ea"/>
              <a:ea typeface="+mj-ea"/>
            </a:endParaRPr>
          </a:p>
          <a:p>
            <a:pPr algn="just"/>
            <a:r>
              <a:rPr lang="en-US" altLang="zh-CN" sz="900" b="1" dirty="0">
                <a:latin typeface="+mj-ea"/>
                <a:ea typeface="+mj-ea"/>
              </a:rPr>
              <a:t>Complaints If you are not happy about something You can tell Eve!</a:t>
            </a:r>
          </a:p>
          <a:p>
            <a:pPr algn="just"/>
            <a:endParaRPr lang="en-US" altLang="zh-CN" sz="900" dirty="0">
              <a:latin typeface="+mj-ea"/>
              <a:ea typeface="+mj-ea"/>
            </a:endParaRPr>
          </a:p>
          <a:p>
            <a:pPr indent="-108000" algn="just">
              <a:buFont typeface="+mj-lt"/>
              <a:buAutoNum type="arabicPeriod"/>
            </a:pPr>
            <a:endParaRPr lang="en-US" altLang="zh-CN" sz="900" dirty="0">
              <a:latin typeface="+mj-ea"/>
              <a:ea typeface="+mj-ea"/>
            </a:endParaRPr>
          </a:p>
        </p:txBody>
      </p:sp>
      <p:sp>
        <p:nvSpPr>
          <p:cNvPr id="23" name="文本框 22">
            <a:extLst>
              <a:ext uri="{FF2B5EF4-FFF2-40B4-BE49-F238E27FC236}">
                <a16:creationId xmlns:a16="http://schemas.microsoft.com/office/drawing/2014/main" id="{586B083B-3249-42D8-B2FE-EFF7D91FCAC6}"/>
              </a:ext>
            </a:extLst>
          </p:cNvPr>
          <p:cNvSpPr txBox="1"/>
          <p:nvPr/>
        </p:nvSpPr>
        <p:spPr>
          <a:xfrm>
            <a:off x="1355011" y="1937627"/>
            <a:ext cx="2844000" cy="646331"/>
          </a:xfrm>
          <a:prstGeom prst="rect">
            <a:avLst/>
          </a:prstGeom>
          <a:noFill/>
        </p:spPr>
        <p:txBody>
          <a:bodyPr wrap="square">
            <a:spAutoFit/>
          </a:bodyPr>
          <a:lstStyle/>
          <a:p>
            <a:pPr algn="just"/>
            <a:r>
              <a:rPr lang="en-US" altLang="zh-CN" sz="900" dirty="0">
                <a:latin typeface="+mj-ea"/>
                <a:ea typeface="+mj-ea"/>
              </a:rPr>
              <a:t>Tel UK+ (44) 020 8144 2145</a:t>
            </a:r>
          </a:p>
          <a:p>
            <a:pPr algn="just"/>
            <a:r>
              <a:rPr lang="en-US" altLang="zh-CN" sz="900" dirty="0">
                <a:latin typeface="+mj-ea"/>
                <a:ea typeface="+mj-ea"/>
              </a:rPr>
              <a:t>Mobile  UK + (44) 07787 536030</a:t>
            </a:r>
          </a:p>
          <a:p>
            <a:pPr algn="just"/>
            <a:r>
              <a:rPr lang="en-US" altLang="zh-CN" sz="900" dirty="0">
                <a:latin typeface="+mj-ea"/>
                <a:ea typeface="+mj-ea"/>
              </a:rPr>
              <a:t>Email</a:t>
            </a:r>
            <a:r>
              <a:rPr lang="zh-CN" altLang="en-US" sz="900" dirty="0">
                <a:latin typeface="+mj-ea"/>
                <a:ea typeface="+mj-ea"/>
              </a:rPr>
              <a:t>：</a:t>
            </a:r>
            <a:r>
              <a:rPr lang="en-US" altLang="zh-CN" sz="900" dirty="0">
                <a:latin typeface="+mj-ea"/>
                <a:ea typeface="+mj-ea"/>
              </a:rPr>
              <a:t>eve@eliteacs.com  	 </a:t>
            </a:r>
          </a:p>
          <a:p>
            <a:pPr algn="just"/>
            <a:r>
              <a:rPr lang="en-US" altLang="zh-CN" sz="900" dirty="0">
                <a:latin typeface="+mj-ea"/>
                <a:ea typeface="+mj-ea"/>
              </a:rPr>
              <a:t>or send her a message on WhatsApp. </a:t>
            </a:r>
          </a:p>
        </p:txBody>
      </p:sp>
      <p:sp>
        <p:nvSpPr>
          <p:cNvPr id="24" name="文本框 23">
            <a:extLst>
              <a:ext uri="{FF2B5EF4-FFF2-40B4-BE49-F238E27FC236}">
                <a16:creationId xmlns:a16="http://schemas.microsoft.com/office/drawing/2014/main" id="{46CB64DB-FC67-430E-B004-4995525F1E94}"/>
              </a:ext>
            </a:extLst>
          </p:cNvPr>
          <p:cNvSpPr txBox="1"/>
          <p:nvPr/>
        </p:nvSpPr>
        <p:spPr>
          <a:xfrm>
            <a:off x="591243" y="2689556"/>
            <a:ext cx="2844000" cy="646331"/>
          </a:xfrm>
          <a:prstGeom prst="rect">
            <a:avLst/>
          </a:prstGeom>
          <a:noFill/>
        </p:spPr>
        <p:txBody>
          <a:bodyPr wrap="square">
            <a:spAutoFit/>
          </a:bodyPr>
          <a:lstStyle/>
          <a:p>
            <a:pPr algn="just"/>
            <a:r>
              <a:rPr lang="en-US" altLang="zh-CN" sz="900" dirty="0">
                <a:latin typeface="+mj-ea"/>
                <a:ea typeface="+mj-ea"/>
              </a:rPr>
              <a:t>Alternatively, you can report your child protection concerns about any adult to the local child protection team: Lewisham County Council LADO (Local Authority Designated Officer) </a:t>
            </a:r>
          </a:p>
        </p:txBody>
      </p:sp>
      <p:sp>
        <p:nvSpPr>
          <p:cNvPr id="25" name="矩形 24">
            <a:extLst>
              <a:ext uri="{FF2B5EF4-FFF2-40B4-BE49-F238E27FC236}">
                <a16:creationId xmlns:a16="http://schemas.microsoft.com/office/drawing/2014/main" id="{913ACE0F-FDE4-4CAE-893B-9AAAE5A43E9E}"/>
              </a:ext>
            </a:extLst>
          </p:cNvPr>
          <p:cNvSpPr/>
          <p:nvPr/>
        </p:nvSpPr>
        <p:spPr>
          <a:xfrm>
            <a:off x="-3328" y="3369352"/>
            <a:ext cx="1455393" cy="900246"/>
          </a:xfrm>
          <a:prstGeom prst="rect">
            <a:avLst/>
          </a:prstGeom>
        </p:spPr>
        <p:txBody>
          <a:bodyPr wrap="square">
            <a:spAutoFit/>
          </a:bodyPr>
          <a:lstStyle/>
          <a:p>
            <a:pPr algn="r"/>
            <a:r>
              <a:rPr lang="en-US" altLang="zh-CN" sz="1050" b="1" dirty="0" err="1">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Lewisham</a:t>
            </a:r>
            <a:r>
              <a:rPr lang="en-US" altLang="zh-CN" sz="105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 Safeguarding </a:t>
            </a:r>
          </a:p>
          <a:p>
            <a:pPr algn="r"/>
            <a:r>
              <a:rPr lang="en-US" altLang="zh-CN" sz="105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Children</a:t>
            </a:r>
          </a:p>
          <a:p>
            <a:pPr algn="r"/>
            <a:r>
              <a:rPr lang="en-US" altLang="zh-CN" sz="105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 Partnership </a:t>
            </a:r>
          </a:p>
          <a:p>
            <a:pPr algn="r"/>
            <a:r>
              <a:rPr lang="en-US" altLang="zh-CN" sz="1050" b="1" dirty="0">
                <a:solidFill>
                  <a:schemeClr val="tx1">
                    <a:lumMod val="85000"/>
                    <a:lumOff val="15000"/>
                  </a:schemeClr>
                </a:solidFill>
                <a:effectLst>
                  <a:outerShdw blurRad="38100" dist="38100" dir="2700000" algn="tl">
                    <a:srgbClr val="000000">
                      <a:alpha val="43137"/>
                    </a:srgbClr>
                  </a:outerShdw>
                </a:effectLst>
                <a:latin typeface="+mj-ea"/>
                <a:ea typeface="+mj-ea"/>
                <a:cs typeface="Arial" panose="020B0604020202020204" pitchFamily="34" charset="0"/>
              </a:rPr>
              <a:t>Address</a:t>
            </a:r>
            <a:endParaRPr lang="en-US" altLang="zh-CN" sz="1000" b="1" dirty="0">
              <a:latin typeface="+mj-ea"/>
              <a:ea typeface="+mj-ea"/>
            </a:endParaRPr>
          </a:p>
        </p:txBody>
      </p:sp>
      <p:sp>
        <p:nvSpPr>
          <p:cNvPr id="26" name="文本框 25">
            <a:extLst>
              <a:ext uri="{FF2B5EF4-FFF2-40B4-BE49-F238E27FC236}">
                <a16:creationId xmlns:a16="http://schemas.microsoft.com/office/drawing/2014/main" id="{4F03E27B-9A14-4913-B7B7-4CC3F2805C57}"/>
              </a:ext>
            </a:extLst>
          </p:cNvPr>
          <p:cNvSpPr txBox="1"/>
          <p:nvPr/>
        </p:nvSpPr>
        <p:spPr>
          <a:xfrm>
            <a:off x="1359485" y="3438389"/>
            <a:ext cx="2124813" cy="784830"/>
          </a:xfrm>
          <a:prstGeom prst="rect">
            <a:avLst/>
          </a:prstGeom>
          <a:noFill/>
        </p:spPr>
        <p:txBody>
          <a:bodyPr wrap="square">
            <a:spAutoFit/>
          </a:bodyPr>
          <a:lstStyle/>
          <a:p>
            <a:pPr algn="just"/>
            <a:r>
              <a:rPr lang="en-US" altLang="zh-CN" sz="900" dirty="0">
                <a:latin typeface="+mj-ea"/>
                <a:ea typeface="+mj-ea"/>
              </a:rPr>
              <a:t>Third Floor</a:t>
            </a:r>
            <a:r>
              <a:rPr lang="zh-CN" altLang="en-US" sz="900" dirty="0">
                <a:latin typeface="+mj-ea"/>
                <a:ea typeface="+mj-ea"/>
              </a:rPr>
              <a:t> </a:t>
            </a:r>
            <a:r>
              <a:rPr lang="en-US" altLang="zh-CN" sz="900" dirty="0">
                <a:latin typeface="+mj-ea"/>
                <a:ea typeface="+mj-ea"/>
              </a:rPr>
              <a:t>Laurence House</a:t>
            </a:r>
          </a:p>
          <a:p>
            <a:pPr algn="just"/>
            <a:r>
              <a:rPr lang="en-US" altLang="zh-CN" sz="900" dirty="0">
                <a:latin typeface="+mj-ea"/>
                <a:ea typeface="+mj-ea"/>
              </a:rPr>
              <a:t>1 Catford Road SE6 4RU</a:t>
            </a:r>
          </a:p>
          <a:p>
            <a:pPr algn="just"/>
            <a:r>
              <a:rPr lang="en-US" altLang="zh-CN" sz="900" dirty="0">
                <a:latin typeface="+mj-ea"/>
                <a:ea typeface="+mj-ea"/>
              </a:rPr>
              <a:t>Tel: 020 8314 3396</a:t>
            </a:r>
          </a:p>
          <a:p>
            <a:pPr algn="just"/>
            <a:r>
              <a:rPr lang="en-US" altLang="zh-CN" sz="900" dirty="0">
                <a:latin typeface="+mj-ea"/>
                <a:ea typeface="+mj-ea"/>
              </a:rPr>
              <a:t>safeguardingboard@lewisham.gov.uk </a:t>
            </a:r>
          </a:p>
          <a:p>
            <a:pPr algn="just"/>
            <a:r>
              <a:rPr lang="en-US" altLang="zh-CN" sz="800" dirty="0">
                <a:latin typeface="+mj-ea"/>
                <a:ea typeface="+mj-ea"/>
              </a:rPr>
              <a:t>http://www.safeguardinglewisham.org.uk/lscb</a:t>
            </a:r>
          </a:p>
        </p:txBody>
      </p:sp>
      <p:pic>
        <p:nvPicPr>
          <p:cNvPr id="30" name="image5.png">
            <a:extLst>
              <a:ext uri="{FF2B5EF4-FFF2-40B4-BE49-F238E27FC236}">
                <a16:creationId xmlns:a16="http://schemas.microsoft.com/office/drawing/2014/main" id="{0E515DFB-91AD-4F4A-9618-0556CACD9B89}"/>
              </a:ext>
            </a:extLst>
          </p:cNvPr>
          <p:cNvPicPr/>
          <p:nvPr/>
        </p:nvPicPr>
        <p:blipFill>
          <a:blip r:embed="rId2"/>
          <a:srcRect/>
          <a:stretch>
            <a:fillRect/>
          </a:stretch>
        </p:blipFill>
        <p:spPr>
          <a:xfrm>
            <a:off x="4023787" y="1397280"/>
            <a:ext cx="1767048" cy="366641"/>
          </a:xfrm>
          <a:prstGeom prst="rect">
            <a:avLst/>
          </a:prstGeom>
          <a:ln/>
        </p:spPr>
      </p:pic>
      <p:cxnSp>
        <p:nvCxnSpPr>
          <p:cNvPr id="3" name="直接连接符 27">
            <a:extLst>
              <a:ext uri="{FF2B5EF4-FFF2-40B4-BE49-F238E27FC236}">
                <a16:creationId xmlns:a16="http://schemas.microsoft.com/office/drawing/2014/main" id="{2E278F01-860C-B712-E4F3-0856478FDD39}"/>
              </a:ext>
            </a:extLst>
          </p:cNvPr>
          <p:cNvCxnSpPr>
            <a:cxnSpLocks/>
          </p:cNvCxnSpPr>
          <p:nvPr/>
        </p:nvCxnSpPr>
        <p:spPr>
          <a:xfrm>
            <a:off x="3539666" y="4427567"/>
            <a:ext cx="26477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3663904-3C58-B678-BAF9-15C9B2628ED7}"/>
              </a:ext>
            </a:extLst>
          </p:cNvPr>
          <p:cNvSpPr txBox="1"/>
          <p:nvPr/>
        </p:nvSpPr>
        <p:spPr>
          <a:xfrm>
            <a:off x="3484298" y="4480071"/>
            <a:ext cx="2641733" cy="2585323"/>
          </a:xfrm>
          <a:prstGeom prst="rect">
            <a:avLst/>
          </a:prstGeom>
          <a:noFill/>
        </p:spPr>
        <p:txBody>
          <a:bodyPr wrap="square">
            <a:spAutoFit/>
          </a:bodyPr>
          <a:lstStyle/>
          <a:p>
            <a:pPr algn="just"/>
            <a:r>
              <a:rPr lang="en-US" altLang="zh-CN" sz="900" b="1" dirty="0">
                <a:latin typeface="+mj-ea"/>
                <a:ea typeface="+mj-ea"/>
              </a:rPr>
              <a:t>Keeping Safe under the Pandemic </a:t>
            </a:r>
          </a:p>
          <a:p>
            <a:pPr algn="just"/>
            <a:endParaRPr lang="en-US" altLang="zh-CN" sz="900" b="1" dirty="0">
              <a:latin typeface="+mj-ea"/>
              <a:ea typeface="+mj-ea"/>
            </a:endParaRPr>
          </a:p>
          <a:p>
            <a:pPr algn="just"/>
            <a:r>
              <a:rPr lang="en-US" altLang="zh-CN" sz="900" dirty="0">
                <a:latin typeface="+mj-ea"/>
                <a:ea typeface="+mj-ea"/>
              </a:rPr>
              <a:t>Pandemics can occur with little warning and whereas an agreement and understanding of responsibilities of schools and guardianship </a:t>
            </a:r>
            <a:r>
              <a:rPr lang="en-US" altLang="zh-CN" sz="900" dirty="0" err="1">
                <a:latin typeface="+mj-ea"/>
                <a:ea typeface="+mj-ea"/>
              </a:rPr>
              <a:t>organisations</a:t>
            </a:r>
            <a:r>
              <a:rPr lang="en-US" altLang="zh-CN" sz="900" dirty="0">
                <a:latin typeface="+mj-ea"/>
                <a:ea typeface="+mj-ea"/>
              </a:rPr>
              <a:t> has been established for many years, the situation caused by the Swine Flu and Covid-19 pandemic showed that all parties face new problems and their solutions from time to time. </a:t>
            </a:r>
          </a:p>
          <a:p>
            <a:pPr algn="just"/>
            <a:endParaRPr lang="en-US" altLang="zh-CN" sz="900" dirty="0">
              <a:latin typeface="+mj-ea"/>
              <a:ea typeface="+mj-ea"/>
            </a:endParaRPr>
          </a:p>
          <a:p>
            <a:pPr algn="just"/>
            <a:r>
              <a:rPr lang="en-US" altLang="zh-CN" sz="900" dirty="0">
                <a:latin typeface="+mj-ea"/>
                <a:ea typeface="+mj-ea"/>
              </a:rPr>
              <a:t>Students can take caution and care by following:</a:t>
            </a:r>
          </a:p>
          <a:p>
            <a:pPr marL="171450" indent="-171450" algn="just">
              <a:buFont typeface="Arial" panose="020B0604020202020204" pitchFamily="34" charset="0"/>
              <a:buChar char="•"/>
            </a:pPr>
            <a:r>
              <a:rPr lang="en-US" altLang="zh-CN" sz="900" dirty="0">
                <a:latin typeface="+mj-ea"/>
                <a:ea typeface="+mj-ea"/>
              </a:rPr>
              <a:t>Hand washing</a:t>
            </a:r>
          </a:p>
          <a:p>
            <a:pPr marL="171450" indent="-171450" algn="just">
              <a:buFont typeface="Arial" panose="020B0604020202020204" pitchFamily="34" charset="0"/>
              <a:buChar char="•"/>
            </a:pPr>
            <a:r>
              <a:rPr lang="en-US" altLang="zh-CN" sz="900" dirty="0">
                <a:latin typeface="+mj-ea"/>
                <a:ea typeface="+mj-ea"/>
              </a:rPr>
              <a:t>Pandemic planning checklist on company website</a:t>
            </a:r>
          </a:p>
          <a:p>
            <a:pPr algn="just"/>
            <a:endParaRPr lang="en-US" altLang="zh-CN" sz="900" dirty="0">
              <a:latin typeface="+mj-ea"/>
              <a:ea typeface="+mj-ea"/>
            </a:endParaRPr>
          </a:p>
          <a:p>
            <a:pPr algn="just"/>
            <a:r>
              <a:rPr lang="en-US" altLang="zh-CN" sz="900" dirty="0">
                <a:latin typeface="+mj-ea"/>
                <a:ea typeface="+mj-ea"/>
              </a:rPr>
              <a:t>Details of the Care plan for Pandemic </a:t>
            </a:r>
            <a:r>
              <a:rPr lang="en-US" altLang="zh-CN" sz="900" dirty="0" err="1">
                <a:latin typeface="+mj-ea"/>
                <a:ea typeface="+mj-ea"/>
              </a:rPr>
              <a:t>Occurences</a:t>
            </a:r>
            <a:r>
              <a:rPr lang="en-US" altLang="zh-CN" sz="900" dirty="0">
                <a:latin typeface="+mj-ea"/>
                <a:ea typeface="+mj-ea"/>
              </a:rPr>
              <a:t> are available on : </a:t>
            </a:r>
            <a:r>
              <a:rPr lang="en-US" altLang="zh-CN" sz="900" dirty="0">
                <a:latin typeface="+mj-ea"/>
                <a:ea typeface="+mj-ea"/>
                <a:hlinkClick r:id="rId3"/>
              </a:rPr>
              <a:t>https://www.eliteacs.com/policies/</a:t>
            </a:r>
            <a:endParaRPr lang="en-US" altLang="zh-CN" sz="900" dirty="0">
              <a:latin typeface="+mj-ea"/>
              <a:ea typeface="+mj-ea"/>
            </a:endParaRPr>
          </a:p>
        </p:txBody>
      </p:sp>
    </p:spTree>
    <p:extLst>
      <p:ext uri="{BB962C8B-B14F-4D97-AF65-F5344CB8AC3E}">
        <p14:creationId xmlns:p14="http://schemas.microsoft.com/office/powerpoint/2010/main" val="28882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911</TotalTime>
  <Words>5078</Words>
  <Application>Microsoft Macintosh PowerPoint</Application>
  <PresentationFormat>A4 Paper (210x297 mm)</PresentationFormat>
  <Paragraphs>341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等线</vt:lpstr>
      <vt:lpstr>等线 Light</vt:lpstr>
      <vt:lpstr>Arial</vt:lpstr>
      <vt:lpstr>Arial Nova Light</vt:lpstr>
      <vt:lpstr>Calibri</vt:lpstr>
      <vt:lpstr>Calibri Light</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ling liu</dc:creator>
  <cp:lastModifiedBy>Eve Lee</cp:lastModifiedBy>
  <cp:revision>60</cp:revision>
  <dcterms:created xsi:type="dcterms:W3CDTF">2021-05-03T09:38:16Z</dcterms:created>
  <dcterms:modified xsi:type="dcterms:W3CDTF">2023-06-23T10:40:06Z</dcterms:modified>
</cp:coreProperties>
</file>