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25"/>
  </p:notesMasterIdLst>
  <p:sldIdLst>
    <p:sldId id="256" r:id="rId2"/>
    <p:sldId id="300" r:id="rId3"/>
    <p:sldId id="327" r:id="rId4"/>
    <p:sldId id="301" r:id="rId5"/>
    <p:sldId id="329" r:id="rId6"/>
    <p:sldId id="312" r:id="rId7"/>
    <p:sldId id="328" r:id="rId8"/>
    <p:sldId id="344" r:id="rId9"/>
    <p:sldId id="347" r:id="rId10"/>
    <p:sldId id="339" r:id="rId11"/>
    <p:sldId id="340" r:id="rId12"/>
    <p:sldId id="341" r:id="rId13"/>
    <p:sldId id="342" r:id="rId14"/>
    <p:sldId id="265" r:id="rId15"/>
    <p:sldId id="349" r:id="rId16"/>
    <p:sldId id="333" r:id="rId17"/>
    <p:sldId id="334" r:id="rId18"/>
    <p:sldId id="335" r:id="rId19"/>
    <p:sldId id="336" r:id="rId20"/>
    <p:sldId id="338" r:id="rId21"/>
    <p:sldId id="348" r:id="rId22"/>
    <p:sldId id="346" r:id="rId23"/>
    <p:sldId id="34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2"/>
    <p:restoredTop sz="96259"/>
  </p:normalViewPr>
  <p:slideViewPr>
    <p:cSldViewPr snapToGrid="0" snapToObjects="1">
      <p:cViewPr varScale="1">
        <p:scale>
          <a:sx n="101" d="100"/>
          <a:sy n="101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2CB00-43B0-44BE-9186-71241457E4F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B4D572-D91A-4690-A3B8-B4E641E38031}">
      <dgm:prSet/>
      <dgm:spPr/>
      <dgm:t>
        <a:bodyPr/>
        <a:lstStyle/>
        <a:p>
          <a:r>
            <a:rPr lang="zh-CN"/>
            <a:t>英國大學機制</a:t>
          </a:r>
          <a:r>
            <a:rPr lang="zh-TW"/>
            <a:t>，</a:t>
          </a:r>
          <a:r>
            <a:rPr lang="zh-CN"/>
            <a:t>在</a:t>
          </a:r>
          <a:r>
            <a:rPr lang="en-US"/>
            <a:t>8</a:t>
          </a:r>
          <a:r>
            <a:rPr lang="zh-CN"/>
            <a:t>月放榜後把所有學位透過</a:t>
          </a:r>
          <a:r>
            <a:rPr lang="en-US"/>
            <a:t>clearing</a:t>
          </a:r>
          <a:r>
            <a:rPr lang="zh-TW"/>
            <a:t> </a:t>
          </a:r>
          <a:r>
            <a:rPr lang="zh-CN"/>
            <a:t>來取錄學生</a:t>
          </a:r>
          <a:endParaRPr lang="en-US"/>
        </a:p>
      </dgm:t>
    </dgm:pt>
    <dgm:pt modelId="{F9D00B93-AF8A-46DD-B08D-E9F113884BFB}" type="parTrans" cxnId="{83050B5F-F8AA-45EB-B522-CB22C3550FFD}">
      <dgm:prSet/>
      <dgm:spPr/>
      <dgm:t>
        <a:bodyPr/>
        <a:lstStyle/>
        <a:p>
          <a:endParaRPr lang="en-US"/>
        </a:p>
      </dgm:t>
    </dgm:pt>
    <dgm:pt modelId="{9BE3EEFF-B8DC-42E8-B249-59346F82F178}" type="sibTrans" cxnId="{83050B5F-F8AA-45EB-B522-CB22C3550FFD}">
      <dgm:prSet/>
      <dgm:spPr/>
      <dgm:t>
        <a:bodyPr/>
        <a:lstStyle/>
        <a:p>
          <a:endParaRPr lang="en-US"/>
        </a:p>
      </dgm:t>
    </dgm:pt>
    <dgm:pt modelId="{3C7E9318-0313-45B2-926D-D932112A53DB}">
      <dgm:prSet/>
      <dgm:spPr/>
      <dgm:t>
        <a:bodyPr/>
        <a:lstStyle/>
        <a:p>
          <a:r>
            <a:rPr lang="zh-CN"/>
            <a:t>只有沒有任何</a:t>
          </a:r>
          <a:r>
            <a:rPr lang="en-US"/>
            <a:t>offer</a:t>
          </a:r>
          <a:r>
            <a:rPr lang="zh-TW"/>
            <a:t> </a:t>
          </a:r>
          <a:r>
            <a:rPr lang="en-US"/>
            <a:t>(</a:t>
          </a:r>
          <a:r>
            <a:rPr lang="zh-CN"/>
            <a:t>不可以同時</a:t>
          </a:r>
          <a:r>
            <a:rPr lang="en-US"/>
            <a:t>hold</a:t>
          </a:r>
          <a:r>
            <a:rPr lang="zh-TW"/>
            <a:t> </a:t>
          </a:r>
          <a:r>
            <a:rPr lang="en-US"/>
            <a:t>second</a:t>
          </a:r>
          <a:r>
            <a:rPr lang="zh-TW"/>
            <a:t> </a:t>
          </a:r>
          <a:r>
            <a:rPr lang="en-US"/>
            <a:t>choice)</a:t>
          </a:r>
          <a:r>
            <a:rPr lang="zh-TW"/>
            <a:t> </a:t>
          </a:r>
          <a:r>
            <a:rPr lang="zh-CN"/>
            <a:t>才可以進入</a:t>
          </a:r>
          <a:r>
            <a:rPr lang="en-US"/>
            <a:t>clearing</a:t>
          </a:r>
        </a:p>
      </dgm:t>
    </dgm:pt>
    <dgm:pt modelId="{6C410E3F-EF50-4091-B468-75236289AE00}" type="parTrans" cxnId="{524E6564-75A9-4DEE-8A87-2E7997A7D95D}">
      <dgm:prSet/>
      <dgm:spPr/>
      <dgm:t>
        <a:bodyPr/>
        <a:lstStyle/>
        <a:p>
          <a:endParaRPr lang="en-US"/>
        </a:p>
      </dgm:t>
    </dgm:pt>
    <dgm:pt modelId="{CA5F1CCC-D1BF-4284-A5A4-46EC643649E7}" type="sibTrans" cxnId="{524E6564-75A9-4DEE-8A87-2E7997A7D95D}">
      <dgm:prSet/>
      <dgm:spPr/>
      <dgm:t>
        <a:bodyPr/>
        <a:lstStyle/>
        <a:p>
          <a:endParaRPr lang="en-US"/>
        </a:p>
      </dgm:t>
    </dgm:pt>
    <dgm:pt modelId="{8816376A-9445-4741-BD08-BA58CCF6662D}">
      <dgm:prSet/>
      <dgm:spPr/>
      <dgm:t>
        <a:bodyPr/>
        <a:lstStyle/>
        <a:p>
          <a:r>
            <a:rPr lang="zh-CN"/>
            <a:t>一般</a:t>
          </a:r>
          <a:r>
            <a:rPr lang="en-US"/>
            <a:t>clearing</a:t>
          </a:r>
          <a:r>
            <a:rPr lang="zh-TW"/>
            <a:t> </a:t>
          </a:r>
          <a:r>
            <a:rPr lang="zh-CN"/>
            <a:t>的取錄資格比較低</a:t>
          </a:r>
          <a:r>
            <a:rPr lang="zh-TW"/>
            <a:t>，</a:t>
          </a:r>
          <a:r>
            <a:rPr lang="zh-CN"/>
            <a:t>但競爭激烈</a:t>
          </a:r>
          <a:endParaRPr lang="en-US"/>
        </a:p>
      </dgm:t>
    </dgm:pt>
    <dgm:pt modelId="{51A3128A-6A6A-402F-BF81-01FE10AD437F}" type="parTrans" cxnId="{6C49E8D2-7FFF-456F-B2CA-E800BCA936DA}">
      <dgm:prSet/>
      <dgm:spPr/>
      <dgm:t>
        <a:bodyPr/>
        <a:lstStyle/>
        <a:p>
          <a:endParaRPr lang="en-US"/>
        </a:p>
      </dgm:t>
    </dgm:pt>
    <dgm:pt modelId="{27FEEEB0-1746-405A-B7D3-F9AE2FD10241}" type="sibTrans" cxnId="{6C49E8D2-7FFF-456F-B2CA-E800BCA936DA}">
      <dgm:prSet/>
      <dgm:spPr/>
      <dgm:t>
        <a:bodyPr/>
        <a:lstStyle/>
        <a:p>
          <a:endParaRPr lang="en-US"/>
        </a:p>
      </dgm:t>
    </dgm:pt>
    <dgm:pt modelId="{85724179-896E-4872-9487-2686B58AA657}">
      <dgm:prSet/>
      <dgm:spPr/>
      <dgm:t>
        <a:bodyPr/>
        <a:lstStyle/>
        <a:p>
          <a:r>
            <a:rPr lang="zh-CN"/>
            <a:t>大學空位資料由</a:t>
          </a:r>
          <a:r>
            <a:rPr lang="en-US"/>
            <a:t>7</a:t>
          </a:r>
          <a:r>
            <a:rPr lang="zh-CN"/>
            <a:t>月開始網上提供</a:t>
          </a:r>
          <a:r>
            <a:rPr lang="zh-TW"/>
            <a:t>，</a:t>
          </a:r>
          <a:r>
            <a:rPr lang="zh-CN"/>
            <a:t>正式有放榜日英國時間</a:t>
          </a:r>
          <a:r>
            <a:rPr lang="en-US"/>
            <a:t>3</a:t>
          </a:r>
          <a:r>
            <a:rPr lang="zh-CN"/>
            <a:t>點開始</a:t>
          </a:r>
          <a:endParaRPr lang="en-US"/>
        </a:p>
      </dgm:t>
    </dgm:pt>
    <dgm:pt modelId="{9011D654-0854-4D2F-BE76-634EC0ACC526}" type="parTrans" cxnId="{8441CDE4-5C13-42FC-831A-C9A00241C3F0}">
      <dgm:prSet/>
      <dgm:spPr/>
      <dgm:t>
        <a:bodyPr/>
        <a:lstStyle/>
        <a:p>
          <a:endParaRPr lang="en-US"/>
        </a:p>
      </dgm:t>
    </dgm:pt>
    <dgm:pt modelId="{71A418CA-1774-4ADD-BF6D-A17B3C6A8682}" type="sibTrans" cxnId="{8441CDE4-5C13-42FC-831A-C9A00241C3F0}">
      <dgm:prSet/>
      <dgm:spPr/>
      <dgm:t>
        <a:bodyPr/>
        <a:lstStyle/>
        <a:p>
          <a:endParaRPr lang="en-US"/>
        </a:p>
      </dgm:t>
    </dgm:pt>
    <dgm:pt modelId="{F2FE325E-3903-4F82-B00E-1AA55C33DF9A}">
      <dgm:prSet/>
      <dgm:spPr/>
      <dgm:t>
        <a:bodyPr/>
        <a:lstStyle/>
        <a:p>
          <a:r>
            <a:rPr lang="zh-CN"/>
            <a:t>需要每一間打電話問可不可以收</a:t>
          </a:r>
          <a:r>
            <a:rPr lang="zh-TW"/>
            <a:t>，</a:t>
          </a:r>
          <a:r>
            <a:rPr lang="zh-CN"/>
            <a:t>如果有位和達到入學成績</a:t>
          </a:r>
          <a:r>
            <a:rPr lang="zh-TW"/>
            <a:t>，</a:t>
          </a:r>
          <a:r>
            <a:rPr lang="zh-CN"/>
            <a:t>將會電話通知</a:t>
          </a:r>
          <a:endParaRPr lang="en-US"/>
        </a:p>
      </dgm:t>
    </dgm:pt>
    <dgm:pt modelId="{536D7285-1526-4690-AA07-1E87C3B24290}" type="parTrans" cxnId="{AB0F5FA4-8E54-47B7-9FAC-210B646ED46A}">
      <dgm:prSet/>
      <dgm:spPr/>
      <dgm:t>
        <a:bodyPr/>
        <a:lstStyle/>
        <a:p>
          <a:endParaRPr lang="en-US"/>
        </a:p>
      </dgm:t>
    </dgm:pt>
    <dgm:pt modelId="{0104B9DB-631D-4F29-BA3A-214CED4B6E25}" type="sibTrans" cxnId="{AB0F5FA4-8E54-47B7-9FAC-210B646ED46A}">
      <dgm:prSet/>
      <dgm:spPr/>
      <dgm:t>
        <a:bodyPr/>
        <a:lstStyle/>
        <a:p>
          <a:endParaRPr lang="en-US"/>
        </a:p>
      </dgm:t>
    </dgm:pt>
    <dgm:pt modelId="{418FBBDE-0499-4571-8F15-1FCF10A01CED}">
      <dgm:prSet/>
      <dgm:spPr/>
      <dgm:t>
        <a:bodyPr/>
        <a:lstStyle/>
        <a:p>
          <a:r>
            <a:rPr lang="zh-CN"/>
            <a:t>決定選讀大學後</a:t>
          </a:r>
          <a:r>
            <a:rPr lang="zh-TW"/>
            <a:t>，</a:t>
          </a:r>
          <a:r>
            <a:rPr lang="zh-CN"/>
            <a:t>把資料登記在</a:t>
          </a:r>
          <a:r>
            <a:rPr lang="en-US"/>
            <a:t>ucas,</a:t>
          </a:r>
          <a:r>
            <a:rPr lang="zh-TW"/>
            <a:t> </a:t>
          </a:r>
          <a:r>
            <a:rPr lang="zh-CN"/>
            <a:t>大學會</a:t>
          </a:r>
          <a:r>
            <a:rPr lang="en-US"/>
            <a:t>confirm</a:t>
          </a:r>
          <a:r>
            <a:rPr lang="zh-TW"/>
            <a:t> </a:t>
          </a:r>
          <a:r>
            <a:rPr lang="en-US"/>
            <a:t>offer</a:t>
          </a:r>
          <a:r>
            <a:rPr lang="zh-TW"/>
            <a:t> </a:t>
          </a:r>
          <a:r>
            <a:rPr lang="zh-CN"/>
            <a:t>就變成正式</a:t>
          </a:r>
          <a:r>
            <a:rPr lang="en-US"/>
            <a:t>offer</a:t>
          </a:r>
        </a:p>
      </dgm:t>
    </dgm:pt>
    <dgm:pt modelId="{79E6E436-E100-4F2D-8096-E5689A91A5CA}" type="parTrans" cxnId="{3A1E5C61-BC9E-4BDD-9081-54BC03570383}">
      <dgm:prSet/>
      <dgm:spPr/>
      <dgm:t>
        <a:bodyPr/>
        <a:lstStyle/>
        <a:p>
          <a:endParaRPr lang="en-US"/>
        </a:p>
      </dgm:t>
    </dgm:pt>
    <dgm:pt modelId="{5955E74E-36DD-422D-9048-712373A3B697}" type="sibTrans" cxnId="{3A1E5C61-BC9E-4BDD-9081-54BC03570383}">
      <dgm:prSet/>
      <dgm:spPr/>
      <dgm:t>
        <a:bodyPr/>
        <a:lstStyle/>
        <a:p>
          <a:endParaRPr lang="en-US"/>
        </a:p>
      </dgm:t>
    </dgm:pt>
    <dgm:pt modelId="{037F24C4-67FD-284B-88F6-F00E3DC0D8FA}" type="pres">
      <dgm:prSet presAssocID="{97A2CB00-43B0-44BE-9186-71241457E4F6}" presName="vert0" presStyleCnt="0">
        <dgm:presLayoutVars>
          <dgm:dir/>
          <dgm:animOne val="branch"/>
          <dgm:animLvl val="lvl"/>
        </dgm:presLayoutVars>
      </dgm:prSet>
      <dgm:spPr/>
    </dgm:pt>
    <dgm:pt modelId="{4F303CDB-582B-B048-B2A2-428910604C13}" type="pres">
      <dgm:prSet presAssocID="{7BB4D572-D91A-4690-A3B8-B4E641E38031}" presName="thickLine" presStyleLbl="alignNode1" presStyleIdx="0" presStyleCnt="6"/>
      <dgm:spPr/>
    </dgm:pt>
    <dgm:pt modelId="{1F1EBCBC-AC6C-9F40-BA7B-083ABDA7C759}" type="pres">
      <dgm:prSet presAssocID="{7BB4D572-D91A-4690-A3B8-B4E641E38031}" presName="horz1" presStyleCnt="0"/>
      <dgm:spPr/>
    </dgm:pt>
    <dgm:pt modelId="{C07CB7D8-37D0-8E4C-A1E0-80E0A13C1870}" type="pres">
      <dgm:prSet presAssocID="{7BB4D572-D91A-4690-A3B8-B4E641E38031}" presName="tx1" presStyleLbl="revTx" presStyleIdx="0" presStyleCnt="6"/>
      <dgm:spPr/>
    </dgm:pt>
    <dgm:pt modelId="{61E79D18-37A4-7F4B-8C76-DB2C382CEB1C}" type="pres">
      <dgm:prSet presAssocID="{7BB4D572-D91A-4690-A3B8-B4E641E38031}" presName="vert1" presStyleCnt="0"/>
      <dgm:spPr/>
    </dgm:pt>
    <dgm:pt modelId="{FC154987-A700-E84A-B028-113056460F69}" type="pres">
      <dgm:prSet presAssocID="{3C7E9318-0313-45B2-926D-D932112A53DB}" presName="thickLine" presStyleLbl="alignNode1" presStyleIdx="1" presStyleCnt="6"/>
      <dgm:spPr/>
    </dgm:pt>
    <dgm:pt modelId="{58E4B7E3-AE6D-B742-8C8A-E2ABBE28D761}" type="pres">
      <dgm:prSet presAssocID="{3C7E9318-0313-45B2-926D-D932112A53DB}" presName="horz1" presStyleCnt="0"/>
      <dgm:spPr/>
    </dgm:pt>
    <dgm:pt modelId="{E80E746C-86B7-5446-9079-986932FB4B29}" type="pres">
      <dgm:prSet presAssocID="{3C7E9318-0313-45B2-926D-D932112A53DB}" presName="tx1" presStyleLbl="revTx" presStyleIdx="1" presStyleCnt="6"/>
      <dgm:spPr/>
    </dgm:pt>
    <dgm:pt modelId="{478EDFDA-6355-A245-9E8D-3E38E68780A6}" type="pres">
      <dgm:prSet presAssocID="{3C7E9318-0313-45B2-926D-D932112A53DB}" presName="vert1" presStyleCnt="0"/>
      <dgm:spPr/>
    </dgm:pt>
    <dgm:pt modelId="{505DE7D0-305C-2245-91BC-9FBA48D73AC2}" type="pres">
      <dgm:prSet presAssocID="{8816376A-9445-4741-BD08-BA58CCF6662D}" presName="thickLine" presStyleLbl="alignNode1" presStyleIdx="2" presStyleCnt="6"/>
      <dgm:spPr/>
    </dgm:pt>
    <dgm:pt modelId="{108C3F32-3659-9D42-B5D5-F3A96033C97A}" type="pres">
      <dgm:prSet presAssocID="{8816376A-9445-4741-BD08-BA58CCF6662D}" presName="horz1" presStyleCnt="0"/>
      <dgm:spPr/>
    </dgm:pt>
    <dgm:pt modelId="{E7923C50-10CB-A442-9C08-A5D0F43D262F}" type="pres">
      <dgm:prSet presAssocID="{8816376A-9445-4741-BD08-BA58CCF6662D}" presName="tx1" presStyleLbl="revTx" presStyleIdx="2" presStyleCnt="6"/>
      <dgm:spPr/>
    </dgm:pt>
    <dgm:pt modelId="{FD6701A6-2BC2-0C46-BC41-7ABFCC352915}" type="pres">
      <dgm:prSet presAssocID="{8816376A-9445-4741-BD08-BA58CCF6662D}" presName="vert1" presStyleCnt="0"/>
      <dgm:spPr/>
    </dgm:pt>
    <dgm:pt modelId="{5DFEC7CF-530E-974B-B457-1160177C0586}" type="pres">
      <dgm:prSet presAssocID="{85724179-896E-4872-9487-2686B58AA657}" presName="thickLine" presStyleLbl="alignNode1" presStyleIdx="3" presStyleCnt="6"/>
      <dgm:spPr/>
    </dgm:pt>
    <dgm:pt modelId="{70258F6D-CF97-6247-B2F2-035AB80BEE77}" type="pres">
      <dgm:prSet presAssocID="{85724179-896E-4872-9487-2686B58AA657}" presName="horz1" presStyleCnt="0"/>
      <dgm:spPr/>
    </dgm:pt>
    <dgm:pt modelId="{C81AD049-BC4E-3743-93C7-F1EB86DA80F5}" type="pres">
      <dgm:prSet presAssocID="{85724179-896E-4872-9487-2686B58AA657}" presName="tx1" presStyleLbl="revTx" presStyleIdx="3" presStyleCnt="6"/>
      <dgm:spPr/>
    </dgm:pt>
    <dgm:pt modelId="{9094C02A-9BCE-8140-B915-74E1DC0CD0FE}" type="pres">
      <dgm:prSet presAssocID="{85724179-896E-4872-9487-2686B58AA657}" presName="vert1" presStyleCnt="0"/>
      <dgm:spPr/>
    </dgm:pt>
    <dgm:pt modelId="{F0752225-392E-D04D-A49C-FEC2EE2CCFE3}" type="pres">
      <dgm:prSet presAssocID="{F2FE325E-3903-4F82-B00E-1AA55C33DF9A}" presName="thickLine" presStyleLbl="alignNode1" presStyleIdx="4" presStyleCnt="6"/>
      <dgm:spPr/>
    </dgm:pt>
    <dgm:pt modelId="{6F3209CB-C3F7-3444-9B5F-CB773BE6D5F5}" type="pres">
      <dgm:prSet presAssocID="{F2FE325E-3903-4F82-B00E-1AA55C33DF9A}" presName="horz1" presStyleCnt="0"/>
      <dgm:spPr/>
    </dgm:pt>
    <dgm:pt modelId="{8B1801B6-007B-3142-B096-230D131D5908}" type="pres">
      <dgm:prSet presAssocID="{F2FE325E-3903-4F82-B00E-1AA55C33DF9A}" presName="tx1" presStyleLbl="revTx" presStyleIdx="4" presStyleCnt="6"/>
      <dgm:spPr/>
    </dgm:pt>
    <dgm:pt modelId="{0072F045-A071-9343-8969-657BE03B0EE5}" type="pres">
      <dgm:prSet presAssocID="{F2FE325E-3903-4F82-B00E-1AA55C33DF9A}" presName="vert1" presStyleCnt="0"/>
      <dgm:spPr/>
    </dgm:pt>
    <dgm:pt modelId="{71B70553-B760-1641-8EBF-C6A0CAA95B5B}" type="pres">
      <dgm:prSet presAssocID="{418FBBDE-0499-4571-8F15-1FCF10A01CED}" presName="thickLine" presStyleLbl="alignNode1" presStyleIdx="5" presStyleCnt="6"/>
      <dgm:spPr/>
    </dgm:pt>
    <dgm:pt modelId="{6957534D-881C-6C47-8A0F-B4DF1A94FB1C}" type="pres">
      <dgm:prSet presAssocID="{418FBBDE-0499-4571-8F15-1FCF10A01CED}" presName="horz1" presStyleCnt="0"/>
      <dgm:spPr/>
    </dgm:pt>
    <dgm:pt modelId="{C1438B10-5F62-6B4E-8F1C-5067E7F1FA8B}" type="pres">
      <dgm:prSet presAssocID="{418FBBDE-0499-4571-8F15-1FCF10A01CED}" presName="tx1" presStyleLbl="revTx" presStyleIdx="5" presStyleCnt="6"/>
      <dgm:spPr/>
    </dgm:pt>
    <dgm:pt modelId="{DA69D029-E5AA-D34F-904D-63CE418EE5A4}" type="pres">
      <dgm:prSet presAssocID="{418FBBDE-0499-4571-8F15-1FCF10A01CED}" presName="vert1" presStyleCnt="0"/>
      <dgm:spPr/>
    </dgm:pt>
  </dgm:ptLst>
  <dgm:cxnLst>
    <dgm:cxn modelId="{51A5AD24-7B88-8645-874E-DD32EAB65EA3}" type="presOf" srcId="{418FBBDE-0499-4571-8F15-1FCF10A01CED}" destId="{C1438B10-5F62-6B4E-8F1C-5067E7F1FA8B}" srcOrd="0" destOrd="0" presId="urn:microsoft.com/office/officeart/2008/layout/LinedList"/>
    <dgm:cxn modelId="{15EF5228-0DFA-6F4E-9C6B-72103C0914CB}" type="presOf" srcId="{8816376A-9445-4741-BD08-BA58CCF6662D}" destId="{E7923C50-10CB-A442-9C08-A5D0F43D262F}" srcOrd="0" destOrd="0" presId="urn:microsoft.com/office/officeart/2008/layout/LinedList"/>
    <dgm:cxn modelId="{83050B5F-F8AA-45EB-B522-CB22C3550FFD}" srcId="{97A2CB00-43B0-44BE-9186-71241457E4F6}" destId="{7BB4D572-D91A-4690-A3B8-B4E641E38031}" srcOrd="0" destOrd="0" parTransId="{F9D00B93-AF8A-46DD-B08D-E9F113884BFB}" sibTransId="{9BE3EEFF-B8DC-42E8-B249-59346F82F178}"/>
    <dgm:cxn modelId="{026B6060-BDB8-2B42-91EC-5907D6CCB0B3}" type="presOf" srcId="{F2FE325E-3903-4F82-B00E-1AA55C33DF9A}" destId="{8B1801B6-007B-3142-B096-230D131D5908}" srcOrd="0" destOrd="0" presId="urn:microsoft.com/office/officeart/2008/layout/LinedList"/>
    <dgm:cxn modelId="{3A1E5C61-BC9E-4BDD-9081-54BC03570383}" srcId="{97A2CB00-43B0-44BE-9186-71241457E4F6}" destId="{418FBBDE-0499-4571-8F15-1FCF10A01CED}" srcOrd="5" destOrd="0" parTransId="{79E6E436-E100-4F2D-8096-E5689A91A5CA}" sibTransId="{5955E74E-36DD-422D-9048-712373A3B697}"/>
    <dgm:cxn modelId="{524E6564-75A9-4DEE-8A87-2E7997A7D95D}" srcId="{97A2CB00-43B0-44BE-9186-71241457E4F6}" destId="{3C7E9318-0313-45B2-926D-D932112A53DB}" srcOrd="1" destOrd="0" parTransId="{6C410E3F-EF50-4091-B468-75236289AE00}" sibTransId="{CA5F1CCC-D1BF-4284-A5A4-46EC643649E7}"/>
    <dgm:cxn modelId="{AF5E3074-818A-1C4B-B683-B9114742D03D}" type="presOf" srcId="{85724179-896E-4872-9487-2686B58AA657}" destId="{C81AD049-BC4E-3743-93C7-F1EB86DA80F5}" srcOrd="0" destOrd="0" presId="urn:microsoft.com/office/officeart/2008/layout/LinedList"/>
    <dgm:cxn modelId="{AB0F5FA4-8E54-47B7-9FAC-210B646ED46A}" srcId="{97A2CB00-43B0-44BE-9186-71241457E4F6}" destId="{F2FE325E-3903-4F82-B00E-1AA55C33DF9A}" srcOrd="4" destOrd="0" parTransId="{536D7285-1526-4690-AA07-1E87C3B24290}" sibTransId="{0104B9DB-631D-4F29-BA3A-214CED4B6E25}"/>
    <dgm:cxn modelId="{324363AA-434C-834F-B605-00732F374C27}" type="presOf" srcId="{3C7E9318-0313-45B2-926D-D932112A53DB}" destId="{E80E746C-86B7-5446-9079-986932FB4B29}" srcOrd="0" destOrd="0" presId="urn:microsoft.com/office/officeart/2008/layout/LinedList"/>
    <dgm:cxn modelId="{ADEBA8D1-38A6-5E45-AC0C-FF7931AD6147}" type="presOf" srcId="{97A2CB00-43B0-44BE-9186-71241457E4F6}" destId="{037F24C4-67FD-284B-88F6-F00E3DC0D8FA}" srcOrd="0" destOrd="0" presId="urn:microsoft.com/office/officeart/2008/layout/LinedList"/>
    <dgm:cxn modelId="{6C49E8D2-7FFF-456F-B2CA-E800BCA936DA}" srcId="{97A2CB00-43B0-44BE-9186-71241457E4F6}" destId="{8816376A-9445-4741-BD08-BA58CCF6662D}" srcOrd="2" destOrd="0" parTransId="{51A3128A-6A6A-402F-BF81-01FE10AD437F}" sibTransId="{27FEEEB0-1746-405A-B7D3-F9AE2FD10241}"/>
    <dgm:cxn modelId="{8441CDE4-5C13-42FC-831A-C9A00241C3F0}" srcId="{97A2CB00-43B0-44BE-9186-71241457E4F6}" destId="{85724179-896E-4872-9487-2686B58AA657}" srcOrd="3" destOrd="0" parTransId="{9011D654-0854-4D2F-BE76-634EC0ACC526}" sibTransId="{71A418CA-1774-4ADD-BF6D-A17B3C6A8682}"/>
    <dgm:cxn modelId="{B8C125EB-A7EC-D046-9DC4-637575585947}" type="presOf" srcId="{7BB4D572-D91A-4690-A3B8-B4E641E38031}" destId="{C07CB7D8-37D0-8E4C-A1E0-80E0A13C1870}" srcOrd="0" destOrd="0" presId="urn:microsoft.com/office/officeart/2008/layout/LinedList"/>
    <dgm:cxn modelId="{2704EBA0-E3B0-8D46-8486-2E44A56C752D}" type="presParOf" srcId="{037F24C4-67FD-284B-88F6-F00E3DC0D8FA}" destId="{4F303CDB-582B-B048-B2A2-428910604C13}" srcOrd="0" destOrd="0" presId="urn:microsoft.com/office/officeart/2008/layout/LinedList"/>
    <dgm:cxn modelId="{C6AACC23-69E0-0145-BEF9-EB4C2FDE0809}" type="presParOf" srcId="{037F24C4-67FD-284B-88F6-F00E3DC0D8FA}" destId="{1F1EBCBC-AC6C-9F40-BA7B-083ABDA7C759}" srcOrd="1" destOrd="0" presId="urn:microsoft.com/office/officeart/2008/layout/LinedList"/>
    <dgm:cxn modelId="{4037F671-351B-914E-B705-DA954EA36A14}" type="presParOf" srcId="{1F1EBCBC-AC6C-9F40-BA7B-083ABDA7C759}" destId="{C07CB7D8-37D0-8E4C-A1E0-80E0A13C1870}" srcOrd="0" destOrd="0" presId="urn:microsoft.com/office/officeart/2008/layout/LinedList"/>
    <dgm:cxn modelId="{19B6F455-9702-5042-8E38-B5BBDB7E6A68}" type="presParOf" srcId="{1F1EBCBC-AC6C-9F40-BA7B-083ABDA7C759}" destId="{61E79D18-37A4-7F4B-8C76-DB2C382CEB1C}" srcOrd="1" destOrd="0" presId="urn:microsoft.com/office/officeart/2008/layout/LinedList"/>
    <dgm:cxn modelId="{2514C050-4CBE-E143-A180-129242C8954C}" type="presParOf" srcId="{037F24C4-67FD-284B-88F6-F00E3DC0D8FA}" destId="{FC154987-A700-E84A-B028-113056460F69}" srcOrd="2" destOrd="0" presId="urn:microsoft.com/office/officeart/2008/layout/LinedList"/>
    <dgm:cxn modelId="{4592141B-0CD7-0448-AB49-FDCB401773D6}" type="presParOf" srcId="{037F24C4-67FD-284B-88F6-F00E3DC0D8FA}" destId="{58E4B7E3-AE6D-B742-8C8A-E2ABBE28D761}" srcOrd="3" destOrd="0" presId="urn:microsoft.com/office/officeart/2008/layout/LinedList"/>
    <dgm:cxn modelId="{06DD5AF3-EB37-1A4A-A39D-1A5C80E15B60}" type="presParOf" srcId="{58E4B7E3-AE6D-B742-8C8A-E2ABBE28D761}" destId="{E80E746C-86B7-5446-9079-986932FB4B29}" srcOrd="0" destOrd="0" presId="urn:microsoft.com/office/officeart/2008/layout/LinedList"/>
    <dgm:cxn modelId="{B77B6AF9-5294-8B41-9066-59714B4D4E89}" type="presParOf" srcId="{58E4B7E3-AE6D-B742-8C8A-E2ABBE28D761}" destId="{478EDFDA-6355-A245-9E8D-3E38E68780A6}" srcOrd="1" destOrd="0" presId="urn:microsoft.com/office/officeart/2008/layout/LinedList"/>
    <dgm:cxn modelId="{6F10DFFB-161C-3C4E-AB95-917E33B747E1}" type="presParOf" srcId="{037F24C4-67FD-284B-88F6-F00E3DC0D8FA}" destId="{505DE7D0-305C-2245-91BC-9FBA48D73AC2}" srcOrd="4" destOrd="0" presId="urn:microsoft.com/office/officeart/2008/layout/LinedList"/>
    <dgm:cxn modelId="{E44047AD-CBF8-444A-9338-60B079E579B8}" type="presParOf" srcId="{037F24C4-67FD-284B-88F6-F00E3DC0D8FA}" destId="{108C3F32-3659-9D42-B5D5-F3A96033C97A}" srcOrd="5" destOrd="0" presId="urn:microsoft.com/office/officeart/2008/layout/LinedList"/>
    <dgm:cxn modelId="{55F9887B-C3C9-304F-93E4-CBAAC9342BE7}" type="presParOf" srcId="{108C3F32-3659-9D42-B5D5-F3A96033C97A}" destId="{E7923C50-10CB-A442-9C08-A5D0F43D262F}" srcOrd="0" destOrd="0" presId="urn:microsoft.com/office/officeart/2008/layout/LinedList"/>
    <dgm:cxn modelId="{A9C5C5B4-73FD-144C-B87B-33A56DA1FB77}" type="presParOf" srcId="{108C3F32-3659-9D42-B5D5-F3A96033C97A}" destId="{FD6701A6-2BC2-0C46-BC41-7ABFCC352915}" srcOrd="1" destOrd="0" presId="urn:microsoft.com/office/officeart/2008/layout/LinedList"/>
    <dgm:cxn modelId="{4A209FF1-1180-204F-81E1-0BB0C01C5A9C}" type="presParOf" srcId="{037F24C4-67FD-284B-88F6-F00E3DC0D8FA}" destId="{5DFEC7CF-530E-974B-B457-1160177C0586}" srcOrd="6" destOrd="0" presId="urn:microsoft.com/office/officeart/2008/layout/LinedList"/>
    <dgm:cxn modelId="{0FA438BA-3553-7F46-9C8A-F9978B9A288D}" type="presParOf" srcId="{037F24C4-67FD-284B-88F6-F00E3DC0D8FA}" destId="{70258F6D-CF97-6247-B2F2-035AB80BEE77}" srcOrd="7" destOrd="0" presId="urn:microsoft.com/office/officeart/2008/layout/LinedList"/>
    <dgm:cxn modelId="{34219968-96A1-DF4C-8A90-1053836AE8B9}" type="presParOf" srcId="{70258F6D-CF97-6247-B2F2-035AB80BEE77}" destId="{C81AD049-BC4E-3743-93C7-F1EB86DA80F5}" srcOrd="0" destOrd="0" presId="urn:microsoft.com/office/officeart/2008/layout/LinedList"/>
    <dgm:cxn modelId="{1B2478D1-3179-1A4C-A15C-91A6513D880C}" type="presParOf" srcId="{70258F6D-CF97-6247-B2F2-035AB80BEE77}" destId="{9094C02A-9BCE-8140-B915-74E1DC0CD0FE}" srcOrd="1" destOrd="0" presId="urn:microsoft.com/office/officeart/2008/layout/LinedList"/>
    <dgm:cxn modelId="{0FDA1F12-E3AF-CA45-B12F-883E4E8A2A23}" type="presParOf" srcId="{037F24C4-67FD-284B-88F6-F00E3DC0D8FA}" destId="{F0752225-392E-D04D-A49C-FEC2EE2CCFE3}" srcOrd="8" destOrd="0" presId="urn:microsoft.com/office/officeart/2008/layout/LinedList"/>
    <dgm:cxn modelId="{8680B93D-C948-5F48-8F4A-0B9A791D4C36}" type="presParOf" srcId="{037F24C4-67FD-284B-88F6-F00E3DC0D8FA}" destId="{6F3209CB-C3F7-3444-9B5F-CB773BE6D5F5}" srcOrd="9" destOrd="0" presId="urn:microsoft.com/office/officeart/2008/layout/LinedList"/>
    <dgm:cxn modelId="{FE6DF40C-3CD1-3143-BD01-A14FF1B41A57}" type="presParOf" srcId="{6F3209CB-C3F7-3444-9B5F-CB773BE6D5F5}" destId="{8B1801B6-007B-3142-B096-230D131D5908}" srcOrd="0" destOrd="0" presId="urn:microsoft.com/office/officeart/2008/layout/LinedList"/>
    <dgm:cxn modelId="{CDE94BA0-B74E-1E42-A287-7F124C1A4B44}" type="presParOf" srcId="{6F3209CB-C3F7-3444-9B5F-CB773BE6D5F5}" destId="{0072F045-A071-9343-8969-657BE03B0EE5}" srcOrd="1" destOrd="0" presId="urn:microsoft.com/office/officeart/2008/layout/LinedList"/>
    <dgm:cxn modelId="{2D0ACDC4-A37C-2D49-BADA-1F1947733FCA}" type="presParOf" srcId="{037F24C4-67FD-284B-88F6-F00E3DC0D8FA}" destId="{71B70553-B760-1641-8EBF-C6A0CAA95B5B}" srcOrd="10" destOrd="0" presId="urn:microsoft.com/office/officeart/2008/layout/LinedList"/>
    <dgm:cxn modelId="{72EEDFB1-379B-B94E-AB06-DED578D49164}" type="presParOf" srcId="{037F24C4-67FD-284B-88F6-F00E3DC0D8FA}" destId="{6957534D-881C-6C47-8A0F-B4DF1A94FB1C}" srcOrd="11" destOrd="0" presId="urn:microsoft.com/office/officeart/2008/layout/LinedList"/>
    <dgm:cxn modelId="{18E96CB8-FDD6-E04E-8551-D1FB29857084}" type="presParOf" srcId="{6957534D-881C-6C47-8A0F-B4DF1A94FB1C}" destId="{C1438B10-5F62-6B4E-8F1C-5067E7F1FA8B}" srcOrd="0" destOrd="0" presId="urn:microsoft.com/office/officeart/2008/layout/LinedList"/>
    <dgm:cxn modelId="{511F59AC-46B4-A84D-95E4-BEDB6A69B718}" type="presParOf" srcId="{6957534D-881C-6C47-8A0F-B4DF1A94FB1C}" destId="{DA69D029-E5AA-D34F-904D-63CE418EE5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18C7D-F638-4BA7-9646-570A0ACC2F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36CCF7-A274-4FFB-ACAA-19FE758DC768}">
      <dgm:prSet/>
      <dgm:spPr/>
      <dgm:t>
        <a:bodyPr/>
        <a:lstStyle/>
        <a:p>
          <a:r>
            <a:rPr lang="en-US"/>
            <a:t>Oxbridge</a:t>
          </a:r>
          <a:r>
            <a:rPr lang="zh-TW"/>
            <a:t> 取消入學試，或者自行個別</a:t>
          </a:r>
          <a:r>
            <a:rPr lang="en-US"/>
            <a:t>department</a:t>
          </a:r>
          <a:r>
            <a:rPr lang="zh-TW"/>
            <a:t> 入學試（未公布）</a:t>
          </a:r>
          <a:endParaRPr lang="en-US"/>
        </a:p>
      </dgm:t>
    </dgm:pt>
    <dgm:pt modelId="{768C00B2-8A00-4655-83CB-1E0C2FDA9F96}" type="parTrans" cxnId="{47A2A8C8-4B41-45EF-A0CA-B7CD34F7A52B}">
      <dgm:prSet/>
      <dgm:spPr/>
      <dgm:t>
        <a:bodyPr/>
        <a:lstStyle/>
        <a:p>
          <a:endParaRPr lang="en-US"/>
        </a:p>
      </dgm:t>
    </dgm:pt>
    <dgm:pt modelId="{9587F06C-2F16-4E87-94F7-D5180F30673A}" type="sibTrans" cxnId="{47A2A8C8-4B41-45EF-A0CA-B7CD34F7A52B}">
      <dgm:prSet/>
      <dgm:spPr/>
      <dgm:t>
        <a:bodyPr/>
        <a:lstStyle/>
        <a:p>
          <a:endParaRPr lang="en-US"/>
        </a:p>
      </dgm:t>
    </dgm:pt>
    <dgm:pt modelId="{677398C5-E0FE-45C9-9629-2D6CC9E802F6}">
      <dgm:prSet/>
      <dgm:spPr/>
      <dgm:t>
        <a:bodyPr/>
        <a:lstStyle/>
        <a:p>
          <a:r>
            <a:rPr lang="en-US"/>
            <a:t>取消Personal</a:t>
          </a:r>
          <a:r>
            <a:rPr lang="zh-TW"/>
            <a:t> </a:t>
          </a:r>
          <a:r>
            <a:rPr lang="en-US"/>
            <a:t>statement</a:t>
          </a:r>
          <a:r>
            <a:rPr lang="zh-TW"/>
            <a:t>，根據科目或者個別大學問題給學生填寫（</a:t>
          </a:r>
          <a:r>
            <a:rPr lang="en-US"/>
            <a:t>non-jupas/</a:t>
          </a:r>
          <a:r>
            <a:rPr lang="zh-TW"/>
            <a:t>美國模式），每個大學需要答</a:t>
          </a:r>
          <a:r>
            <a:rPr lang="en-US"/>
            <a:t>3-4</a:t>
          </a:r>
          <a:r>
            <a:rPr lang="zh-TW"/>
            <a:t>問題。根據</a:t>
          </a:r>
          <a:r>
            <a:rPr lang="en-US"/>
            <a:t>6</a:t>
          </a:r>
          <a:r>
            <a:rPr lang="zh-TW"/>
            <a:t>個範圍填寫答案：就讀科目原因，對科目做了什麼準備，其他針對就讀大學的準備，個別原因影響到成績，對成為大學生做了什麼準備，告訴大學個人的學習模式（例如考試比較好</a:t>
          </a:r>
          <a:r>
            <a:rPr lang="en-US"/>
            <a:t>/project</a:t>
          </a:r>
          <a:r>
            <a:rPr lang="zh-TW"/>
            <a:t> 比較好</a:t>
          </a:r>
          <a:r>
            <a:rPr lang="en-US"/>
            <a:t>/practical</a:t>
          </a:r>
          <a:r>
            <a:rPr lang="zh-TW"/>
            <a:t> 等）</a:t>
          </a:r>
          <a:r>
            <a:rPr lang="en-US"/>
            <a:t>,</a:t>
          </a:r>
          <a:r>
            <a:rPr lang="zh-TW"/>
            <a:t>有建議改為</a:t>
          </a:r>
          <a:r>
            <a:rPr lang="en-US"/>
            <a:t>video</a:t>
          </a:r>
          <a:r>
            <a:rPr lang="zh-TW"/>
            <a:t> </a:t>
          </a:r>
          <a:r>
            <a:rPr lang="en-US"/>
            <a:t>personal</a:t>
          </a:r>
          <a:r>
            <a:rPr lang="zh-TW"/>
            <a:t> </a:t>
          </a:r>
          <a:r>
            <a:rPr lang="en-US"/>
            <a:t>statement</a:t>
          </a:r>
          <a:r>
            <a:rPr lang="zh-TW"/>
            <a:t> 錄像面試</a:t>
          </a:r>
          <a:endParaRPr lang="en-US"/>
        </a:p>
      </dgm:t>
    </dgm:pt>
    <dgm:pt modelId="{43590E2F-B64B-488F-A746-BA09D8B3DD7C}" type="parTrans" cxnId="{F29C5A30-D227-4A7B-A3A6-D7D9B025756B}">
      <dgm:prSet/>
      <dgm:spPr/>
      <dgm:t>
        <a:bodyPr/>
        <a:lstStyle/>
        <a:p>
          <a:endParaRPr lang="en-US"/>
        </a:p>
      </dgm:t>
    </dgm:pt>
    <dgm:pt modelId="{533655BA-A558-4A54-9967-FE4F9420753C}" type="sibTrans" cxnId="{F29C5A30-D227-4A7B-A3A6-D7D9B025756B}">
      <dgm:prSet/>
      <dgm:spPr/>
      <dgm:t>
        <a:bodyPr/>
        <a:lstStyle/>
        <a:p>
          <a:endParaRPr lang="en-US"/>
        </a:p>
      </dgm:t>
    </dgm:pt>
    <dgm:pt modelId="{69F65712-134D-4043-9276-5AC19A9D6626}">
      <dgm:prSet/>
      <dgm:spPr/>
      <dgm:t>
        <a:bodyPr/>
        <a:lstStyle/>
        <a:p>
          <a:r>
            <a:rPr lang="zh-TW"/>
            <a:t>延遲申請截止日期到</a:t>
          </a:r>
          <a:r>
            <a:rPr lang="en-US"/>
            <a:t>1</a:t>
          </a:r>
          <a:r>
            <a:rPr lang="zh-TW"/>
            <a:t>月底</a:t>
          </a:r>
          <a:endParaRPr lang="en-US"/>
        </a:p>
      </dgm:t>
    </dgm:pt>
    <dgm:pt modelId="{578A934E-5098-4589-B931-A2DC892E20DF}" type="parTrans" cxnId="{0A7BAB5B-9465-4E60-A3F5-BE8D0FCF74E7}">
      <dgm:prSet/>
      <dgm:spPr/>
      <dgm:t>
        <a:bodyPr/>
        <a:lstStyle/>
        <a:p>
          <a:endParaRPr lang="en-US"/>
        </a:p>
      </dgm:t>
    </dgm:pt>
    <dgm:pt modelId="{61B49853-C029-437A-BEC2-D469659BFA36}" type="sibTrans" cxnId="{0A7BAB5B-9465-4E60-A3F5-BE8D0FCF74E7}">
      <dgm:prSet/>
      <dgm:spPr/>
      <dgm:t>
        <a:bodyPr/>
        <a:lstStyle/>
        <a:p>
          <a:endParaRPr lang="en-US"/>
        </a:p>
      </dgm:t>
    </dgm:pt>
    <dgm:pt modelId="{524B31F1-0519-4B9C-B36C-1C0989DC73E3}">
      <dgm:prSet/>
      <dgm:spPr/>
      <dgm:t>
        <a:bodyPr/>
        <a:lstStyle/>
        <a:p>
          <a:r>
            <a:rPr lang="zh-TW"/>
            <a:t>改變</a:t>
          </a:r>
          <a:r>
            <a:rPr lang="en-US"/>
            <a:t>reference</a:t>
          </a:r>
          <a:r>
            <a:rPr lang="zh-TW"/>
            <a:t> 形式，學校需要提供</a:t>
          </a:r>
          <a:r>
            <a:rPr lang="en-US"/>
            <a:t>3</a:t>
          </a:r>
          <a:r>
            <a:rPr lang="zh-TW"/>
            <a:t>個問題答案：描述學校情況，任何原因個別學生有特殊問題（例如家人有人過世影響成績），個別學校傑出或者不好表現</a:t>
          </a:r>
          <a:endParaRPr lang="en-US"/>
        </a:p>
      </dgm:t>
    </dgm:pt>
    <dgm:pt modelId="{25F58C3F-3F60-4ED1-AECC-CAD72DEA98C8}" type="parTrans" cxnId="{73D5AEE4-2BA0-4F0F-9CDB-D591EF9E776F}">
      <dgm:prSet/>
      <dgm:spPr/>
      <dgm:t>
        <a:bodyPr/>
        <a:lstStyle/>
        <a:p>
          <a:endParaRPr lang="en-US"/>
        </a:p>
      </dgm:t>
    </dgm:pt>
    <dgm:pt modelId="{6A1A3D65-E657-40D1-AEB8-F9AF9D38E310}" type="sibTrans" cxnId="{73D5AEE4-2BA0-4F0F-9CDB-D591EF9E776F}">
      <dgm:prSet/>
      <dgm:spPr/>
      <dgm:t>
        <a:bodyPr/>
        <a:lstStyle/>
        <a:p>
          <a:endParaRPr lang="en-US"/>
        </a:p>
      </dgm:t>
    </dgm:pt>
    <dgm:pt modelId="{B4C03D5D-2175-FA41-AB48-09A7A88281AC}" type="pres">
      <dgm:prSet presAssocID="{7A318C7D-F638-4BA7-9646-570A0ACC2F6B}" presName="linear" presStyleCnt="0">
        <dgm:presLayoutVars>
          <dgm:animLvl val="lvl"/>
          <dgm:resizeHandles val="exact"/>
        </dgm:presLayoutVars>
      </dgm:prSet>
      <dgm:spPr/>
    </dgm:pt>
    <dgm:pt modelId="{C69A71FE-A444-DA44-B7D5-2F8E7017A5F6}" type="pres">
      <dgm:prSet presAssocID="{A336CCF7-A274-4FFB-ACAA-19FE758DC7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745F7A-D801-4643-BB89-65491B03DEDD}" type="pres">
      <dgm:prSet presAssocID="{9587F06C-2F16-4E87-94F7-D5180F30673A}" presName="spacer" presStyleCnt="0"/>
      <dgm:spPr/>
    </dgm:pt>
    <dgm:pt modelId="{ED52409E-56F0-7B44-8A2B-28B3A101200A}" type="pres">
      <dgm:prSet presAssocID="{677398C5-E0FE-45C9-9629-2D6CC9E802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134A6A4-CDA8-E54C-A477-5BD256D77C91}" type="pres">
      <dgm:prSet presAssocID="{533655BA-A558-4A54-9967-FE4F9420753C}" presName="spacer" presStyleCnt="0"/>
      <dgm:spPr/>
    </dgm:pt>
    <dgm:pt modelId="{798D2692-0D19-6C46-8EF8-C6FE04962996}" type="pres">
      <dgm:prSet presAssocID="{69F65712-134D-4043-9276-5AC19A9D66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D276E7-4812-1E46-BB02-667FA76CA96E}" type="pres">
      <dgm:prSet presAssocID="{61B49853-C029-437A-BEC2-D469659BFA36}" presName="spacer" presStyleCnt="0"/>
      <dgm:spPr/>
    </dgm:pt>
    <dgm:pt modelId="{5A510FB5-0EF6-494E-9453-1A26D8AD44A6}" type="pres">
      <dgm:prSet presAssocID="{524B31F1-0519-4B9C-B36C-1C0989DC73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8A9C0B-0D8F-A04F-8026-1EEDFE828207}" type="presOf" srcId="{69F65712-134D-4043-9276-5AC19A9D6626}" destId="{798D2692-0D19-6C46-8EF8-C6FE04962996}" srcOrd="0" destOrd="0" presId="urn:microsoft.com/office/officeart/2005/8/layout/vList2"/>
    <dgm:cxn modelId="{F29C5A30-D227-4A7B-A3A6-D7D9B025756B}" srcId="{7A318C7D-F638-4BA7-9646-570A0ACC2F6B}" destId="{677398C5-E0FE-45C9-9629-2D6CC9E802F6}" srcOrd="1" destOrd="0" parTransId="{43590E2F-B64B-488F-A746-BA09D8B3DD7C}" sibTransId="{533655BA-A558-4A54-9967-FE4F9420753C}"/>
    <dgm:cxn modelId="{0A7BAB5B-9465-4E60-A3F5-BE8D0FCF74E7}" srcId="{7A318C7D-F638-4BA7-9646-570A0ACC2F6B}" destId="{69F65712-134D-4043-9276-5AC19A9D6626}" srcOrd="2" destOrd="0" parTransId="{578A934E-5098-4589-B931-A2DC892E20DF}" sibTransId="{61B49853-C029-437A-BEC2-D469659BFA36}"/>
    <dgm:cxn modelId="{A06F147A-4E54-6A43-B548-C7E6A758261C}" type="presOf" srcId="{A336CCF7-A274-4FFB-ACAA-19FE758DC768}" destId="{C69A71FE-A444-DA44-B7D5-2F8E7017A5F6}" srcOrd="0" destOrd="0" presId="urn:microsoft.com/office/officeart/2005/8/layout/vList2"/>
    <dgm:cxn modelId="{30F1F5B0-B8F8-3D48-BAC1-478E3044D5FF}" type="presOf" srcId="{524B31F1-0519-4B9C-B36C-1C0989DC73E3}" destId="{5A510FB5-0EF6-494E-9453-1A26D8AD44A6}" srcOrd="0" destOrd="0" presId="urn:microsoft.com/office/officeart/2005/8/layout/vList2"/>
    <dgm:cxn modelId="{47A2A8C8-4B41-45EF-A0CA-B7CD34F7A52B}" srcId="{7A318C7D-F638-4BA7-9646-570A0ACC2F6B}" destId="{A336CCF7-A274-4FFB-ACAA-19FE758DC768}" srcOrd="0" destOrd="0" parTransId="{768C00B2-8A00-4655-83CB-1E0C2FDA9F96}" sibTransId="{9587F06C-2F16-4E87-94F7-D5180F30673A}"/>
    <dgm:cxn modelId="{7206DAD0-AF3D-BA4B-8099-5BBA3D54AB4B}" type="presOf" srcId="{677398C5-E0FE-45C9-9629-2D6CC9E802F6}" destId="{ED52409E-56F0-7B44-8A2B-28B3A101200A}" srcOrd="0" destOrd="0" presId="urn:microsoft.com/office/officeart/2005/8/layout/vList2"/>
    <dgm:cxn modelId="{73D5AEE4-2BA0-4F0F-9CDB-D591EF9E776F}" srcId="{7A318C7D-F638-4BA7-9646-570A0ACC2F6B}" destId="{524B31F1-0519-4B9C-B36C-1C0989DC73E3}" srcOrd="3" destOrd="0" parTransId="{25F58C3F-3F60-4ED1-AECC-CAD72DEA98C8}" sibTransId="{6A1A3D65-E657-40D1-AEB8-F9AF9D38E310}"/>
    <dgm:cxn modelId="{69B3F8F4-E935-1843-AABB-A9B204B68616}" type="presOf" srcId="{7A318C7D-F638-4BA7-9646-570A0ACC2F6B}" destId="{B4C03D5D-2175-FA41-AB48-09A7A88281AC}" srcOrd="0" destOrd="0" presId="urn:microsoft.com/office/officeart/2005/8/layout/vList2"/>
    <dgm:cxn modelId="{262B2C77-A6E7-AB4C-96E4-C668391676B6}" type="presParOf" srcId="{B4C03D5D-2175-FA41-AB48-09A7A88281AC}" destId="{C69A71FE-A444-DA44-B7D5-2F8E7017A5F6}" srcOrd="0" destOrd="0" presId="urn:microsoft.com/office/officeart/2005/8/layout/vList2"/>
    <dgm:cxn modelId="{39084C19-6DF9-E047-82FA-035F34B517C1}" type="presParOf" srcId="{B4C03D5D-2175-FA41-AB48-09A7A88281AC}" destId="{93745F7A-D801-4643-BB89-65491B03DEDD}" srcOrd="1" destOrd="0" presId="urn:microsoft.com/office/officeart/2005/8/layout/vList2"/>
    <dgm:cxn modelId="{A669A6C4-6FCF-DA4A-9BD4-8411B309E9CF}" type="presParOf" srcId="{B4C03D5D-2175-FA41-AB48-09A7A88281AC}" destId="{ED52409E-56F0-7B44-8A2B-28B3A101200A}" srcOrd="2" destOrd="0" presId="urn:microsoft.com/office/officeart/2005/8/layout/vList2"/>
    <dgm:cxn modelId="{BB3F47E5-06D0-3B4F-B736-C2B785E32595}" type="presParOf" srcId="{B4C03D5D-2175-FA41-AB48-09A7A88281AC}" destId="{7134A6A4-CDA8-E54C-A477-5BD256D77C91}" srcOrd="3" destOrd="0" presId="urn:microsoft.com/office/officeart/2005/8/layout/vList2"/>
    <dgm:cxn modelId="{FBF7DF85-A39A-A349-ADC8-D48EFC911294}" type="presParOf" srcId="{B4C03D5D-2175-FA41-AB48-09A7A88281AC}" destId="{798D2692-0D19-6C46-8EF8-C6FE04962996}" srcOrd="4" destOrd="0" presId="urn:microsoft.com/office/officeart/2005/8/layout/vList2"/>
    <dgm:cxn modelId="{0B2DF493-03D1-9C4C-9737-916692967D46}" type="presParOf" srcId="{B4C03D5D-2175-FA41-AB48-09A7A88281AC}" destId="{3BD276E7-4812-1E46-BB02-667FA76CA96E}" srcOrd="5" destOrd="0" presId="urn:microsoft.com/office/officeart/2005/8/layout/vList2"/>
    <dgm:cxn modelId="{827C6D2E-0E25-544F-95AC-8E3C47B141FE}" type="presParOf" srcId="{B4C03D5D-2175-FA41-AB48-09A7A88281AC}" destId="{5A510FB5-0EF6-494E-9453-1A26D8AD44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3CDB-582B-B048-B2A2-428910604C1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CB7D8-37D0-8E4C-A1E0-80E0A13C187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/>
            <a:t>英國大學機制</a:t>
          </a:r>
          <a:r>
            <a:rPr lang="zh-TW" sz="2300" kern="1200"/>
            <a:t>，</a:t>
          </a:r>
          <a:r>
            <a:rPr lang="zh-CN" sz="2300" kern="1200"/>
            <a:t>在</a:t>
          </a:r>
          <a:r>
            <a:rPr lang="en-US" sz="2300" kern="1200"/>
            <a:t>8</a:t>
          </a:r>
          <a:r>
            <a:rPr lang="zh-CN" sz="2300" kern="1200"/>
            <a:t>月放榜後把所有學位透過</a:t>
          </a:r>
          <a:r>
            <a:rPr lang="en-US" sz="2300" kern="1200"/>
            <a:t>clearing</a:t>
          </a:r>
          <a:r>
            <a:rPr lang="zh-TW" sz="2300" kern="1200"/>
            <a:t> </a:t>
          </a:r>
          <a:r>
            <a:rPr lang="zh-CN" sz="2300" kern="1200"/>
            <a:t>來取錄學生</a:t>
          </a:r>
          <a:endParaRPr lang="en-US" sz="2300" kern="1200"/>
        </a:p>
      </dsp:txBody>
      <dsp:txXfrm>
        <a:off x="0" y="2703"/>
        <a:ext cx="6900512" cy="921789"/>
      </dsp:txXfrm>
    </dsp:sp>
    <dsp:sp modelId="{FC154987-A700-E84A-B028-113056460F69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E746C-86B7-5446-9079-986932FB4B29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/>
            <a:t>只有沒有任何</a:t>
          </a:r>
          <a:r>
            <a:rPr lang="en-US" sz="2300" kern="1200"/>
            <a:t>offer</a:t>
          </a:r>
          <a:r>
            <a:rPr lang="zh-TW" sz="2300" kern="1200"/>
            <a:t> </a:t>
          </a:r>
          <a:r>
            <a:rPr lang="en-US" sz="2300" kern="1200"/>
            <a:t>(</a:t>
          </a:r>
          <a:r>
            <a:rPr lang="zh-CN" sz="2300" kern="1200"/>
            <a:t>不可以同時</a:t>
          </a:r>
          <a:r>
            <a:rPr lang="en-US" sz="2300" kern="1200"/>
            <a:t>hold</a:t>
          </a:r>
          <a:r>
            <a:rPr lang="zh-TW" sz="2300" kern="1200"/>
            <a:t> </a:t>
          </a:r>
          <a:r>
            <a:rPr lang="en-US" sz="2300" kern="1200"/>
            <a:t>second</a:t>
          </a:r>
          <a:r>
            <a:rPr lang="zh-TW" sz="2300" kern="1200"/>
            <a:t> </a:t>
          </a:r>
          <a:r>
            <a:rPr lang="en-US" sz="2300" kern="1200"/>
            <a:t>choice)</a:t>
          </a:r>
          <a:r>
            <a:rPr lang="zh-TW" sz="2300" kern="1200"/>
            <a:t> </a:t>
          </a:r>
          <a:r>
            <a:rPr lang="zh-CN" sz="2300" kern="1200"/>
            <a:t>才可以進入</a:t>
          </a:r>
          <a:r>
            <a:rPr lang="en-US" sz="2300" kern="1200"/>
            <a:t>clearing</a:t>
          </a:r>
        </a:p>
      </dsp:txBody>
      <dsp:txXfrm>
        <a:off x="0" y="924492"/>
        <a:ext cx="6900512" cy="921789"/>
      </dsp:txXfrm>
    </dsp:sp>
    <dsp:sp modelId="{505DE7D0-305C-2245-91BC-9FBA48D73AC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23C50-10CB-A442-9C08-A5D0F43D262F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/>
            <a:t>一般</a:t>
          </a:r>
          <a:r>
            <a:rPr lang="en-US" sz="2300" kern="1200"/>
            <a:t>clearing</a:t>
          </a:r>
          <a:r>
            <a:rPr lang="zh-TW" sz="2300" kern="1200"/>
            <a:t> </a:t>
          </a:r>
          <a:r>
            <a:rPr lang="zh-CN" sz="2300" kern="1200"/>
            <a:t>的取錄資格比較低</a:t>
          </a:r>
          <a:r>
            <a:rPr lang="zh-TW" sz="2300" kern="1200"/>
            <a:t>，</a:t>
          </a:r>
          <a:r>
            <a:rPr lang="zh-CN" sz="2300" kern="1200"/>
            <a:t>但競爭激烈</a:t>
          </a:r>
          <a:endParaRPr lang="en-US" sz="2300" kern="1200"/>
        </a:p>
      </dsp:txBody>
      <dsp:txXfrm>
        <a:off x="0" y="1846281"/>
        <a:ext cx="6900512" cy="921789"/>
      </dsp:txXfrm>
    </dsp:sp>
    <dsp:sp modelId="{5DFEC7CF-530E-974B-B457-1160177C058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AD049-BC4E-3743-93C7-F1EB86DA80F5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/>
            <a:t>大學空位資料由</a:t>
          </a:r>
          <a:r>
            <a:rPr lang="en-US" sz="2300" kern="1200"/>
            <a:t>7</a:t>
          </a:r>
          <a:r>
            <a:rPr lang="zh-CN" sz="2300" kern="1200"/>
            <a:t>月開始網上提供</a:t>
          </a:r>
          <a:r>
            <a:rPr lang="zh-TW" sz="2300" kern="1200"/>
            <a:t>，</a:t>
          </a:r>
          <a:r>
            <a:rPr lang="zh-CN" sz="2300" kern="1200"/>
            <a:t>正式有放榜日英國時間</a:t>
          </a:r>
          <a:r>
            <a:rPr lang="en-US" sz="2300" kern="1200"/>
            <a:t>3</a:t>
          </a:r>
          <a:r>
            <a:rPr lang="zh-CN" sz="2300" kern="1200"/>
            <a:t>點開始</a:t>
          </a:r>
          <a:endParaRPr lang="en-US" sz="2300" kern="1200"/>
        </a:p>
      </dsp:txBody>
      <dsp:txXfrm>
        <a:off x="0" y="2768070"/>
        <a:ext cx="6900512" cy="921789"/>
      </dsp:txXfrm>
    </dsp:sp>
    <dsp:sp modelId="{F0752225-392E-D04D-A49C-FEC2EE2CCFE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801B6-007B-3142-B096-230D131D5908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/>
            <a:t>需要每一間打電話問可不可以收</a:t>
          </a:r>
          <a:r>
            <a:rPr lang="zh-TW" sz="2300" kern="1200"/>
            <a:t>，</a:t>
          </a:r>
          <a:r>
            <a:rPr lang="zh-CN" sz="2300" kern="1200"/>
            <a:t>如果有位和達到入學成績</a:t>
          </a:r>
          <a:r>
            <a:rPr lang="zh-TW" sz="2300" kern="1200"/>
            <a:t>，</a:t>
          </a:r>
          <a:r>
            <a:rPr lang="zh-CN" sz="2300" kern="1200"/>
            <a:t>將會電話通知</a:t>
          </a:r>
          <a:endParaRPr lang="en-US" sz="2300" kern="1200"/>
        </a:p>
      </dsp:txBody>
      <dsp:txXfrm>
        <a:off x="0" y="3689859"/>
        <a:ext cx="6900512" cy="921789"/>
      </dsp:txXfrm>
    </dsp:sp>
    <dsp:sp modelId="{71B70553-B760-1641-8EBF-C6A0CAA95B5B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38B10-5F62-6B4E-8F1C-5067E7F1FA8B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/>
            <a:t>決定選讀大學後</a:t>
          </a:r>
          <a:r>
            <a:rPr lang="zh-TW" sz="2300" kern="1200"/>
            <a:t>，</a:t>
          </a:r>
          <a:r>
            <a:rPr lang="zh-CN" sz="2300" kern="1200"/>
            <a:t>把資料登記在</a:t>
          </a:r>
          <a:r>
            <a:rPr lang="en-US" sz="2300" kern="1200"/>
            <a:t>ucas,</a:t>
          </a:r>
          <a:r>
            <a:rPr lang="zh-TW" sz="2300" kern="1200"/>
            <a:t> </a:t>
          </a:r>
          <a:r>
            <a:rPr lang="zh-CN" sz="2300" kern="1200"/>
            <a:t>大學會</a:t>
          </a:r>
          <a:r>
            <a:rPr lang="en-US" sz="2300" kern="1200"/>
            <a:t>confirm</a:t>
          </a:r>
          <a:r>
            <a:rPr lang="zh-TW" sz="2300" kern="1200"/>
            <a:t> </a:t>
          </a:r>
          <a:r>
            <a:rPr lang="en-US" sz="2300" kern="1200"/>
            <a:t>offer</a:t>
          </a:r>
          <a:r>
            <a:rPr lang="zh-TW" sz="2300" kern="1200"/>
            <a:t> </a:t>
          </a:r>
          <a:r>
            <a:rPr lang="zh-CN" sz="2300" kern="1200"/>
            <a:t>就變成正式</a:t>
          </a:r>
          <a:r>
            <a:rPr lang="en-US" sz="2300" kern="1200"/>
            <a:t>offer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A71FE-A444-DA44-B7D5-2F8E7017A5F6}">
      <dsp:nvSpPr>
        <dsp:cNvPr id="0" name=""/>
        <dsp:cNvSpPr/>
      </dsp:nvSpPr>
      <dsp:spPr>
        <a:xfrm>
          <a:off x="0" y="313389"/>
          <a:ext cx="10515600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Oxbridge</a:t>
          </a:r>
          <a:r>
            <a:rPr lang="zh-TW" sz="1400" kern="1200"/>
            <a:t> 取消入學試，或者自行個別</a:t>
          </a:r>
          <a:r>
            <a:rPr lang="en-US" sz="1400" kern="1200"/>
            <a:t>department</a:t>
          </a:r>
          <a:r>
            <a:rPr lang="zh-TW" sz="1400" kern="1200"/>
            <a:t> 入學試（未公布）</a:t>
          </a:r>
          <a:endParaRPr lang="en-US" sz="1400" kern="1200"/>
        </a:p>
      </dsp:txBody>
      <dsp:txXfrm>
        <a:off x="43978" y="357367"/>
        <a:ext cx="10427644" cy="812944"/>
      </dsp:txXfrm>
    </dsp:sp>
    <dsp:sp modelId="{ED52409E-56F0-7B44-8A2B-28B3A101200A}">
      <dsp:nvSpPr>
        <dsp:cNvPr id="0" name=""/>
        <dsp:cNvSpPr/>
      </dsp:nvSpPr>
      <dsp:spPr>
        <a:xfrm>
          <a:off x="0" y="1254609"/>
          <a:ext cx="10515600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取消Personal</a:t>
          </a:r>
          <a:r>
            <a:rPr lang="zh-TW" sz="1400" kern="1200"/>
            <a:t> </a:t>
          </a:r>
          <a:r>
            <a:rPr lang="en-US" sz="1400" kern="1200"/>
            <a:t>statement</a:t>
          </a:r>
          <a:r>
            <a:rPr lang="zh-TW" sz="1400" kern="1200"/>
            <a:t>，根據科目或者個別大學問題給學生填寫（</a:t>
          </a:r>
          <a:r>
            <a:rPr lang="en-US" sz="1400" kern="1200"/>
            <a:t>non-jupas/</a:t>
          </a:r>
          <a:r>
            <a:rPr lang="zh-TW" sz="1400" kern="1200"/>
            <a:t>美國模式），每個大學需要答</a:t>
          </a:r>
          <a:r>
            <a:rPr lang="en-US" sz="1400" kern="1200"/>
            <a:t>3-4</a:t>
          </a:r>
          <a:r>
            <a:rPr lang="zh-TW" sz="1400" kern="1200"/>
            <a:t>問題。根據</a:t>
          </a:r>
          <a:r>
            <a:rPr lang="en-US" sz="1400" kern="1200"/>
            <a:t>6</a:t>
          </a:r>
          <a:r>
            <a:rPr lang="zh-TW" sz="1400" kern="1200"/>
            <a:t>個範圍填寫答案：就讀科目原因，對科目做了什麼準備，其他針對就讀大學的準備，個別原因影響到成績，對成為大學生做了什麼準備，告訴大學個人的學習模式（例如考試比較好</a:t>
          </a:r>
          <a:r>
            <a:rPr lang="en-US" sz="1400" kern="1200"/>
            <a:t>/project</a:t>
          </a:r>
          <a:r>
            <a:rPr lang="zh-TW" sz="1400" kern="1200"/>
            <a:t> 比較好</a:t>
          </a:r>
          <a:r>
            <a:rPr lang="en-US" sz="1400" kern="1200"/>
            <a:t>/practical</a:t>
          </a:r>
          <a:r>
            <a:rPr lang="zh-TW" sz="1400" kern="1200"/>
            <a:t> 等）</a:t>
          </a:r>
          <a:r>
            <a:rPr lang="en-US" sz="1400" kern="1200"/>
            <a:t>,</a:t>
          </a:r>
          <a:r>
            <a:rPr lang="zh-TW" sz="1400" kern="1200"/>
            <a:t>有建議改為</a:t>
          </a:r>
          <a:r>
            <a:rPr lang="en-US" sz="1400" kern="1200"/>
            <a:t>video</a:t>
          </a:r>
          <a:r>
            <a:rPr lang="zh-TW" sz="1400" kern="1200"/>
            <a:t> </a:t>
          </a:r>
          <a:r>
            <a:rPr lang="en-US" sz="1400" kern="1200"/>
            <a:t>personal</a:t>
          </a:r>
          <a:r>
            <a:rPr lang="zh-TW" sz="1400" kern="1200"/>
            <a:t> </a:t>
          </a:r>
          <a:r>
            <a:rPr lang="en-US" sz="1400" kern="1200"/>
            <a:t>statement</a:t>
          </a:r>
          <a:r>
            <a:rPr lang="zh-TW" sz="1400" kern="1200"/>
            <a:t> 錄像面試</a:t>
          </a:r>
          <a:endParaRPr lang="en-US" sz="1400" kern="1200"/>
        </a:p>
      </dsp:txBody>
      <dsp:txXfrm>
        <a:off x="43978" y="1298587"/>
        <a:ext cx="10427644" cy="812944"/>
      </dsp:txXfrm>
    </dsp:sp>
    <dsp:sp modelId="{798D2692-0D19-6C46-8EF8-C6FE04962996}">
      <dsp:nvSpPr>
        <dsp:cNvPr id="0" name=""/>
        <dsp:cNvSpPr/>
      </dsp:nvSpPr>
      <dsp:spPr>
        <a:xfrm>
          <a:off x="0" y="2195829"/>
          <a:ext cx="10515600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延遲申請截止日期到</a:t>
          </a:r>
          <a:r>
            <a:rPr lang="en-US" sz="1400" kern="1200"/>
            <a:t>1</a:t>
          </a:r>
          <a:r>
            <a:rPr lang="zh-TW" sz="1400" kern="1200"/>
            <a:t>月底</a:t>
          </a:r>
          <a:endParaRPr lang="en-US" sz="1400" kern="1200"/>
        </a:p>
      </dsp:txBody>
      <dsp:txXfrm>
        <a:off x="43978" y="2239807"/>
        <a:ext cx="10427644" cy="812944"/>
      </dsp:txXfrm>
    </dsp:sp>
    <dsp:sp modelId="{5A510FB5-0EF6-494E-9453-1A26D8AD44A6}">
      <dsp:nvSpPr>
        <dsp:cNvPr id="0" name=""/>
        <dsp:cNvSpPr/>
      </dsp:nvSpPr>
      <dsp:spPr>
        <a:xfrm>
          <a:off x="0" y="3137049"/>
          <a:ext cx="10515600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kern="1200"/>
            <a:t>改變</a:t>
          </a:r>
          <a:r>
            <a:rPr lang="en-US" sz="1400" kern="1200"/>
            <a:t>reference</a:t>
          </a:r>
          <a:r>
            <a:rPr lang="zh-TW" sz="1400" kern="1200"/>
            <a:t> 形式，學校需要提供</a:t>
          </a:r>
          <a:r>
            <a:rPr lang="en-US" sz="1400" kern="1200"/>
            <a:t>3</a:t>
          </a:r>
          <a:r>
            <a:rPr lang="zh-TW" sz="1400" kern="1200"/>
            <a:t>個問題答案：描述學校情況，任何原因個別學生有特殊問題（例如家人有人過世影響成績），個別學校傑出或者不好表現</a:t>
          </a:r>
          <a:endParaRPr lang="en-US" sz="1400" kern="1200"/>
        </a:p>
      </dsp:txBody>
      <dsp:txXfrm>
        <a:off x="43978" y="3181027"/>
        <a:ext cx="10427644" cy="81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05AB-A16D-354A-97B0-E70BF962EF6E}" type="datetimeFigureOut">
              <a:rPr lang="en-US" smtClean="0"/>
              <a:t>3/4/23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83340-63C1-A247-B7D6-69EF16654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決定大學和學科</a:t>
            </a:r>
            <a:r>
              <a:rPr lang="en-US" altLang="zh-CN" sz="1200" dirty="0">
                <a:solidFill>
                  <a:schemeClr val="tx1"/>
                </a:solidFill>
              </a:rPr>
              <a:t> </a:t>
            </a:r>
            <a:r>
              <a:rPr lang="mr-IN" altLang="zh-CN" sz="1200" dirty="0">
                <a:solidFill>
                  <a:schemeClr val="tx1"/>
                </a:solidFill>
              </a:rPr>
              <a:t>–</a:t>
            </a:r>
            <a:r>
              <a:rPr lang="en-US" altLang="zh-CN" sz="1200" dirty="0">
                <a:solidFill>
                  <a:schemeClr val="tx1"/>
                </a:solidFill>
              </a:rPr>
              <a:t> 5 </a:t>
            </a:r>
            <a:r>
              <a:rPr lang="en-US" altLang="zh-CN" sz="1200" dirty="0" err="1">
                <a:solidFill>
                  <a:schemeClr val="tx1"/>
                </a:solidFill>
              </a:rPr>
              <a:t>uni</a:t>
            </a:r>
            <a:r>
              <a:rPr lang="en-US" altLang="zh-CN" sz="1200" dirty="0">
                <a:solidFill>
                  <a:schemeClr val="tx1"/>
                </a:solidFill>
              </a:rPr>
              <a:t> and 1 subject</a:t>
            </a:r>
          </a:p>
          <a:p>
            <a:r>
              <a:rPr lang="en-US" altLang="zh-CN" sz="1200" dirty="0" err="1">
                <a:solidFill>
                  <a:schemeClr val="tx1"/>
                </a:solidFill>
              </a:rPr>
              <a:t>oxbridge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 - decided by school and recommended by headmaster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F270-F9D8-C54E-9B70-16939ED8C4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Nottingham</a:t>
            </a:r>
            <a:r>
              <a:rPr lang="en-GB" baseline="0" dirty="0"/>
              <a:t> </a:t>
            </a:r>
            <a:r>
              <a:rPr lang="mr-IN" baseline="0" dirty="0"/>
              <a:t>–</a:t>
            </a:r>
            <a:r>
              <a:rPr lang="en-GB" baseline="0" dirty="0"/>
              <a:t> maths</a:t>
            </a:r>
          </a:p>
          <a:p>
            <a:endParaRPr lang="en-GB" baseline="0" dirty="0"/>
          </a:p>
          <a:p>
            <a:r>
              <a:rPr lang="en-GB" baseline="0" dirty="0"/>
              <a:t>Imperial </a:t>
            </a:r>
            <a:r>
              <a:rPr lang="mr-IN" baseline="0" dirty="0"/>
              <a:t>–</a:t>
            </a:r>
            <a:r>
              <a:rPr lang="en-GB" baseline="0" dirty="0"/>
              <a:t> chemistry</a:t>
            </a:r>
          </a:p>
          <a:p>
            <a:endParaRPr lang="en-GB" baseline="0" dirty="0"/>
          </a:p>
          <a:p>
            <a:r>
              <a:rPr lang="en-GB" baseline="0" dirty="0"/>
              <a:t>No repeats allowed </a:t>
            </a:r>
            <a:r>
              <a:rPr lang="mr-IN" baseline="0" dirty="0"/>
              <a:t>–</a:t>
            </a:r>
            <a:r>
              <a:rPr lang="en-GB" baseline="0" dirty="0"/>
              <a:t> all grades in 1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F270-F9D8-C54E-9B70-16939ED8C4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3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E44F-20AD-8245-AEF9-94DB78C16CCD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D768-EFF4-4047-995A-DB7F963D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mpleteuniversityguide.co.uk/league-tables/rankings/law" TargetMode="External"/><Relationship Id="rId2" Type="http://schemas.openxmlformats.org/officeDocument/2006/relationships/hyperlink" Target="https://www.thecompleteuniversityguide.co.uk/league-tables/rankings/mus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rwick.ac.uk/study/undergraduate/courses/economics/" TargetMode="External"/><Relationship Id="rId2" Type="http://schemas.openxmlformats.org/officeDocument/2006/relationships/hyperlink" Target="https://www.thecompleteuniversityguide.co.uk/league-tables/rankings/economi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study/courses/undergraduate/chemistry-bs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5C2B-06BC-7342-9CEC-5C4F49908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UCAS </a:t>
            </a:r>
            <a:r>
              <a:rPr lang="zh-CN" altLang="en-US" sz="5400" dirty="0"/>
              <a:t>申請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8DD90-10EF-014A-9BFD-A3AA47B0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Elite Anglo-Chinese Services</a:t>
            </a:r>
          </a:p>
          <a:p>
            <a:pPr algn="l"/>
            <a:r>
              <a:rPr lang="en-US" sz="2000" dirty="0"/>
              <a:t>2023 march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B4DB7CB-860F-D208-2C59-CCEF40639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7" r="2619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269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E74E-FAD4-AF2F-19C4-FEAA4DC3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sz="2800" err="1"/>
              <a:t>大學排名榜</a:t>
            </a:r>
            <a:br>
              <a:rPr lang="en-US" sz="2800"/>
            </a:br>
            <a:r>
              <a:rPr lang="en-US" altLang="zh-TW" sz="2800"/>
              <a:t>vs</a:t>
            </a:r>
            <a:br>
              <a:rPr lang="en-US" altLang="zh-TW" sz="2800"/>
            </a:br>
            <a:r>
              <a:rPr lang="zh-TW" altLang="en-US" sz="2800"/>
              <a:t>畢業以後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29F5-03E7-2491-03B6-90412E48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不要麻木根據排行榜決定學校</a:t>
            </a:r>
            <a:r>
              <a:rPr lang="zh-TW" altLang="en-US" dirty="0">
                <a:solidFill>
                  <a:srgbClr val="FFFFFF"/>
                </a:solidFill>
              </a:rPr>
              <a:t> （</a:t>
            </a:r>
            <a:r>
              <a:rPr lang="en-US" altLang="zh-TW" dirty="0">
                <a:solidFill>
                  <a:srgbClr val="FFFFFF"/>
                </a:solidFill>
              </a:rPr>
              <a:t>QS</a:t>
            </a:r>
            <a:r>
              <a:rPr lang="zh-TW" altLang="en-US" dirty="0">
                <a:solidFill>
                  <a:srgbClr val="FFFFFF"/>
                </a:solidFill>
              </a:rPr>
              <a:t> </a:t>
            </a:r>
            <a:r>
              <a:rPr lang="en-US" altLang="zh-TW" dirty="0" err="1">
                <a:solidFill>
                  <a:srgbClr val="FFFFFF"/>
                </a:solidFill>
              </a:rPr>
              <a:t>etc</a:t>
            </a:r>
            <a:r>
              <a:rPr lang="en-US" altLang="zh-TW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 err="1">
                <a:solidFill>
                  <a:srgbClr val="FFFFFF"/>
                </a:solidFill>
              </a:rPr>
              <a:t>不要麻木根據科目排行榜決定大學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2"/>
              </a:rPr>
              <a:t>https://www.thecompleteuniversityguide.co.uk/league-tables/rankings/music</a:t>
            </a:r>
            <a:r>
              <a:rPr lang="zh-TW" altLang="en-US" dirty="0">
                <a:solidFill>
                  <a:srgbClr val="FFFFFF"/>
                </a:solidFill>
              </a:rPr>
              <a:t> 科目分析參考</a:t>
            </a:r>
            <a:endParaRPr lang="en-GB" altLang="zh-TW" dirty="0">
              <a:solidFill>
                <a:srgbClr val="FFFFFF"/>
              </a:solidFill>
            </a:endParaRPr>
          </a:p>
          <a:p>
            <a:r>
              <a:rPr lang="en-GB" altLang="zh-TW" dirty="0">
                <a:solidFill>
                  <a:srgbClr val="FFFFFF"/>
                </a:solidFill>
                <a:hlinkClick r:id="rId3"/>
              </a:rPr>
              <a:t>https://</a:t>
            </a:r>
            <a:r>
              <a:rPr lang="en-GB" altLang="zh-TW" dirty="0" err="1">
                <a:solidFill>
                  <a:srgbClr val="FFFFFF"/>
                </a:solidFill>
                <a:hlinkClick r:id="rId3"/>
              </a:rPr>
              <a:t>www.thecompleteuniversityguide.co.uk</a:t>
            </a:r>
            <a:r>
              <a:rPr lang="en-GB" altLang="zh-TW" dirty="0">
                <a:solidFill>
                  <a:srgbClr val="FFFFFF"/>
                </a:solidFill>
                <a:hlinkClick r:id="rId3"/>
              </a:rPr>
              <a:t>/league-tables/rankings/law</a:t>
            </a:r>
            <a:endParaRPr lang="en-GB" altLang="zh-TW" dirty="0">
              <a:solidFill>
                <a:srgbClr val="FFFFFF"/>
              </a:solidFill>
            </a:endParaRPr>
          </a:p>
          <a:p>
            <a:r>
              <a:rPr lang="zh-TW" altLang="en-US" dirty="0">
                <a:solidFill>
                  <a:srgbClr val="FFFFFF"/>
                </a:solidFill>
              </a:rPr>
              <a:t>如考慮回港，要考慮大學海外知名度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52C491-233F-2FCD-658A-8A7970D39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33" b="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9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CF17-4BC4-F17D-F248-CCE46009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學科考慮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70A0-1DE6-F9BA-88F9-DD30DFEE8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先從</a:t>
            </a:r>
            <a:r>
              <a:rPr lang="en-US" altLang="zh-TW" dirty="0"/>
              <a:t>2-3</a:t>
            </a:r>
            <a:r>
              <a:rPr lang="zh-TW" altLang="en-US" dirty="0"/>
              <a:t>專科考慮</a:t>
            </a:r>
            <a:endParaRPr lang="en-GB" altLang="zh-TW" dirty="0"/>
          </a:p>
          <a:p>
            <a:r>
              <a:rPr lang="zh-TW" altLang="en-US" dirty="0"/>
              <a:t>仔細研究</a:t>
            </a:r>
            <a:r>
              <a:rPr lang="en-US" altLang="zh-TW" dirty="0"/>
              <a:t>degree</a:t>
            </a:r>
            <a:r>
              <a:rPr lang="zh-TW" altLang="en-US" dirty="0"/>
              <a:t> </a:t>
            </a:r>
            <a:r>
              <a:rPr lang="en-US" altLang="zh-TW" dirty="0"/>
              <a:t>course</a:t>
            </a:r>
            <a:r>
              <a:rPr lang="zh-TW" altLang="en-US" dirty="0"/>
              <a:t> </a:t>
            </a:r>
            <a:r>
              <a:rPr lang="en-US" altLang="zh-TW" dirty="0"/>
              <a:t>modules</a:t>
            </a:r>
          </a:p>
          <a:p>
            <a:r>
              <a:rPr lang="en-US" dirty="0" err="1"/>
              <a:t>如果選擇</a:t>
            </a:r>
            <a:r>
              <a:rPr lang="zh-TW" altLang="en-US" dirty="0"/>
              <a:t>“大”科，例如</a:t>
            </a:r>
            <a:r>
              <a:rPr lang="en-US" altLang="zh-TW" dirty="0"/>
              <a:t>business</a:t>
            </a:r>
            <a:r>
              <a:rPr lang="zh-TW" altLang="en-US" dirty="0"/>
              <a:t> </a:t>
            </a:r>
            <a:r>
              <a:rPr lang="en-US" altLang="zh-TW" dirty="0"/>
              <a:t>studies,</a:t>
            </a:r>
            <a:r>
              <a:rPr lang="zh-TW" altLang="en-US" dirty="0"/>
              <a:t> 需要研究和收窄學術範圍</a:t>
            </a:r>
            <a:endParaRPr lang="en-GB" altLang="zh-TW" dirty="0"/>
          </a:p>
          <a:p>
            <a:r>
              <a:rPr lang="en-US" dirty="0">
                <a:hlinkClick r:id="rId2"/>
              </a:rPr>
              <a:t>https://www.thecompleteuniversityguide.co.uk/league-tables/rankings/economics</a:t>
            </a:r>
            <a:endParaRPr lang="en-US" dirty="0"/>
          </a:p>
          <a:p>
            <a:r>
              <a:rPr lang="en-US" dirty="0">
                <a:hlinkClick r:id="rId3"/>
              </a:rPr>
              <a:t>https://warwick.ac.uk/study/undergraduate/courses/economics/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www.soas.ac.uk</a:t>
            </a:r>
            <a:r>
              <a:rPr lang="en-US" dirty="0"/>
              <a:t>/economics/</a:t>
            </a:r>
            <a:r>
              <a:rPr lang="en-US" dirty="0" err="1"/>
              <a:t>programmes</a:t>
            </a:r>
            <a:r>
              <a:rPr lang="en-US" dirty="0"/>
              <a:t>/</a:t>
            </a:r>
            <a:r>
              <a:rPr lang="en-US" dirty="0" err="1"/>
              <a:t>baecon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6568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4D6A-271E-FB2A-67BD-BAC1B916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專業對接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E693-5117-407E-FD70-CC2A76A4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醫類科</a:t>
            </a:r>
            <a:r>
              <a:rPr lang="zh-TW" altLang="en-US" dirty="0"/>
              <a:t>：需要研究可不可以回港：</a:t>
            </a:r>
            <a:r>
              <a:rPr lang="en-US" altLang="zh-TW" dirty="0"/>
              <a:t>radiotherapist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US" altLang="zh-TW" dirty="0"/>
              <a:t>physiotherapist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US" altLang="zh-TW" dirty="0"/>
              <a:t>vet</a:t>
            </a:r>
            <a:r>
              <a:rPr lang="zh-TW" altLang="en-US" dirty="0"/>
              <a:t> </a:t>
            </a:r>
            <a:r>
              <a:rPr lang="en-US" altLang="zh-TW" dirty="0"/>
              <a:t>/dietician</a:t>
            </a:r>
          </a:p>
          <a:p>
            <a:r>
              <a:rPr lang="en-US" dirty="0" err="1"/>
              <a:t>建築</a:t>
            </a:r>
            <a:r>
              <a:rPr lang="en-US" altLang="zh-TW" dirty="0"/>
              <a:t>/</a:t>
            </a:r>
            <a:r>
              <a:rPr lang="zh-TW" altLang="en-US" dirty="0"/>
              <a:t>法律</a:t>
            </a:r>
            <a:r>
              <a:rPr lang="en-US" altLang="zh-TW" dirty="0"/>
              <a:t>/</a:t>
            </a:r>
            <a:r>
              <a:rPr lang="zh-TW" altLang="en-US" dirty="0"/>
              <a:t>會計：研究</a:t>
            </a:r>
            <a:r>
              <a:rPr lang="en-US" altLang="zh-TW" dirty="0"/>
              <a:t>part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 後的進修課程</a:t>
            </a:r>
            <a:endParaRPr lang="en-GB" altLang="zh-TW" dirty="0"/>
          </a:p>
          <a:p>
            <a:r>
              <a:rPr lang="en-US" dirty="0"/>
              <a:t>PhD</a:t>
            </a:r>
            <a:r>
              <a:rPr lang="zh-TW" altLang="en-US" dirty="0"/>
              <a:t>：對接好研究題目和國家研究，考慮各式獎學金申請方法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6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5191-7CE2-C288-8825-5307FC4D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入學試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B5F9-6CC7-8928-4396-F42D92B6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7043" cy="260722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Oxford/</a:t>
            </a:r>
            <a:r>
              <a:rPr lang="en-US" dirty="0"/>
              <a:t>Cambridge: </a:t>
            </a:r>
            <a:r>
              <a:rPr lang="en-US" altLang="zh-TW" dirty="0"/>
              <a:t>TSA</a:t>
            </a:r>
            <a:r>
              <a:rPr lang="zh-TW" altLang="en-US" dirty="0"/>
              <a:t>  </a:t>
            </a:r>
            <a:r>
              <a:rPr lang="en-GB" altLang="zh-TW" dirty="0"/>
              <a:t>thinking skills assessment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最後一年）</a:t>
            </a:r>
            <a:endParaRPr lang="en-US" dirty="0"/>
          </a:p>
          <a:p>
            <a:r>
              <a:rPr lang="en-US" dirty="0" err="1"/>
              <a:t>Maths</a:t>
            </a:r>
            <a:r>
              <a:rPr lang="en-US" dirty="0"/>
              <a:t>: MAT (</a:t>
            </a:r>
            <a:r>
              <a:rPr lang="en-US" dirty="0" err="1"/>
              <a:t>取消</a:t>
            </a:r>
            <a:r>
              <a:rPr lang="zh-TW" altLang="en-US" dirty="0"/>
              <a:t>）</a:t>
            </a:r>
            <a:endParaRPr lang="en-US" dirty="0"/>
          </a:p>
          <a:p>
            <a:r>
              <a:rPr lang="en-US" dirty="0"/>
              <a:t>Medicine/Biomed: BMAT</a:t>
            </a:r>
            <a:r>
              <a:rPr lang="zh-TW" altLang="en-US" dirty="0"/>
              <a:t> （最後一年）</a:t>
            </a:r>
            <a:r>
              <a:rPr lang="en-US" dirty="0"/>
              <a:t>/UCAT</a:t>
            </a:r>
          </a:p>
          <a:p>
            <a:r>
              <a:rPr lang="en-US" dirty="0"/>
              <a:t>Law: LNAT</a:t>
            </a:r>
          </a:p>
          <a:p>
            <a:r>
              <a:rPr lang="en-US" dirty="0"/>
              <a:t>IELTS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7CDB1-1596-E72C-2E1C-ACE9D2EAF210}"/>
              </a:ext>
            </a:extLst>
          </p:cNvPr>
          <p:cNvSpPr txBox="1"/>
          <p:nvPr/>
        </p:nvSpPr>
        <p:spPr>
          <a:xfrm>
            <a:off x="7484165" y="745435"/>
            <a:ext cx="2991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/>
              <a:t>時間安排</a:t>
            </a:r>
            <a:endParaRPr lang="en-US" sz="50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23342B-F49F-4F61-C988-D6B0089C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72836"/>
              </p:ext>
            </p:extLst>
          </p:nvPr>
        </p:nvGraphicFramePr>
        <p:xfrm>
          <a:off x="6702291" y="1825625"/>
          <a:ext cx="4837044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22">
                  <a:extLst>
                    <a:ext uri="{9D8B030D-6E8A-4147-A177-3AD203B41FA5}">
                      <a16:colId xmlns:a16="http://schemas.microsoft.com/office/drawing/2014/main" val="1245691164"/>
                    </a:ext>
                  </a:extLst>
                </a:gridCol>
                <a:gridCol w="3458822">
                  <a:extLst>
                    <a:ext uri="{9D8B030D-6E8A-4147-A177-3AD203B41FA5}">
                      <a16:colId xmlns:a16="http://schemas.microsoft.com/office/drawing/2014/main" val="265557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日子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考試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09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IELTS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–Year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13</a:t>
                      </a:r>
                      <a:r>
                        <a:rPr lang="zh-TW" altLang="en-US" dirty="0"/>
                        <a:t> 開學前</a:t>
                      </a:r>
                      <a:endParaRPr lang="en-US" altLang="zh-T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2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暑假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8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TSA</a:t>
                      </a:r>
                      <a:r>
                        <a:rPr lang="zh-TW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2023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18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2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月至 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31</a:t>
                      </a:r>
                      <a:r>
                        <a:rPr lang="zh-TW" altLang="en-US" dirty="0"/>
                        <a:t>日前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1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2023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18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9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Oxbridge</a:t>
                      </a:r>
                      <a:r>
                        <a:rPr lang="zh-TW" altLang="en-US" dirty="0"/>
                        <a:t> 面試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月聖誕假期前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6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醫科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or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Imperial</a:t>
                      </a:r>
                      <a:r>
                        <a:rPr lang="zh-TW" altLang="en-US" dirty="0"/>
                        <a:t> 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Half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term</a:t>
                      </a:r>
                      <a:r>
                        <a:rPr lang="zh-TW" altLang="en-US" dirty="0"/>
                        <a:t> 前後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74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Arts</a:t>
                      </a:r>
                      <a:r>
                        <a:rPr lang="zh-TW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Half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term</a:t>
                      </a:r>
                      <a:r>
                        <a:rPr lang="zh-TW" altLang="en-US" dirty="0"/>
                        <a:t> 前後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0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95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57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altLang="zh-CN" dirty="0" err="1"/>
              <a:t>ucas</a:t>
            </a:r>
            <a:r>
              <a:rPr lang="zh-CN" altLang="en-US" dirty="0"/>
              <a:t> 申請方法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透過學校上網申請</a:t>
            </a:r>
            <a:endParaRPr lang="en-US" altLang="zh-CN" sz="2000" dirty="0"/>
          </a:p>
          <a:p>
            <a:pPr lvl="1"/>
            <a:r>
              <a:rPr lang="zh-CN" altLang="en-US" sz="2000" dirty="0"/>
              <a:t>個人資料</a:t>
            </a:r>
            <a:r>
              <a:rPr lang="en-US" altLang="zh-CN" sz="2000" dirty="0"/>
              <a:t> – by applicant</a:t>
            </a:r>
          </a:p>
          <a:p>
            <a:pPr lvl="1"/>
            <a:r>
              <a:rPr lang="zh-CN" altLang="en-US" sz="2000" dirty="0"/>
              <a:t>自薦信</a:t>
            </a:r>
            <a:r>
              <a:rPr lang="en-US" altLang="zh-CN" sz="2000" dirty="0"/>
              <a:t> (personal statement) - applicant</a:t>
            </a:r>
          </a:p>
          <a:p>
            <a:pPr lvl="1"/>
            <a:r>
              <a:rPr lang="zh-CN" altLang="en-US" sz="2000" dirty="0"/>
              <a:t>老師推薦信</a:t>
            </a:r>
            <a:r>
              <a:rPr lang="en-US" altLang="zh-CN" sz="2000" dirty="0"/>
              <a:t> (reference) – by school</a:t>
            </a:r>
          </a:p>
          <a:p>
            <a:pPr lvl="1"/>
            <a:r>
              <a:rPr lang="zh-CN" altLang="en-US" sz="2000" dirty="0"/>
              <a:t>預計成績</a:t>
            </a:r>
            <a:r>
              <a:rPr lang="en-US" altLang="zh-CN" sz="2000" dirty="0"/>
              <a:t> (prediction grade) – by school</a:t>
            </a:r>
            <a:endParaRPr lang="en-US" sz="2000" dirty="0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516F1F8C-D856-FF83-1B81-11378F45E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81" b="-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B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A8AD-4673-0679-9ED9-125F7EA7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</a:rPr>
              <a:t>自薦信</a:t>
            </a:r>
            <a:r>
              <a:rPr lang="en-US" altLang="zh-CN" sz="4400" dirty="0">
                <a:solidFill>
                  <a:schemeClr val="tx1"/>
                </a:solidFill>
              </a:rPr>
              <a:t> (personal statement)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6C1AFF-05B3-6E31-A270-01B1B01214B2}"/>
              </a:ext>
            </a:extLst>
          </p:cNvPr>
          <p:cNvSpPr/>
          <p:nvPr/>
        </p:nvSpPr>
        <p:spPr>
          <a:xfrm>
            <a:off x="3737114" y="1371600"/>
            <a:ext cx="4194313" cy="235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Why?</a:t>
            </a:r>
          </a:p>
          <a:p>
            <a:pPr algn="ctr"/>
            <a:r>
              <a:rPr lang="zh-CN" altLang="en-US" sz="1800" dirty="0">
                <a:solidFill>
                  <a:schemeClr val="tx1"/>
                </a:solidFill>
              </a:rPr>
              <a:t>為什麼讀這課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787C33-7029-0C54-2A56-417D22DD26D0}"/>
              </a:ext>
            </a:extLst>
          </p:cNvPr>
          <p:cNvSpPr/>
          <p:nvPr/>
        </p:nvSpPr>
        <p:spPr>
          <a:xfrm>
            <a:off x="384314" y="2862470"/>
            <a:ext cx="4512365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 did for this subject?</a:t>
            </a:r>
          </a:p>
          <a:p>
            <a:pPr algn="ctr"/>
            <a:r>
              <a:rPr lang="zh-CN" altLang="en-US" sz="1800" dirty="0">
                <a:solidFill>
                  <a:schemeClr val="tx1"/>
                </a:solidFill>
              </a:rPr>
              <a:t>為了這課做了什麼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635955-C77E-4683-834D-59A0FB6990C8}"/>
              </a:ext>
            </a:extLst>
          </p:cNvPr>
          <p:cNvSpPr/>
          <p:nvPr/>
        </p:nvSpPr>
        <p:spPr>
          <a:xfrm>
            <a:off x="6848061" y="2822713"/>
            <a:ext cx="4313582" cy="2365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About me</a:t>
            </a:r>
          </a:p>
          <a:p>
            <a:pPr algn="ctr"/>
            <a:r>
              <a:rPr lang="zh-CN" altLang="en-US" sz="1800" dirty="0">
                <a:solidFill>
                  <a:schemeClr val="tx1"/>
                </a:solidFill>
              </a:rPr>
              <a:t>你是誰？</a:t>
            </a:r>
            <a:endParaRPr lang="en-US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CC38F9F-C4ED-00A5-7E1E-FCB0C07935A0}"/>
              </a:ext>
            </a:extLst>
          </p:cNvPr>
          <p:cNvSpPr/>
          <p:nvPr/>
        </p:nvSpPr>
        <p:spPr>
          <a:xfrm>
            <a:off x="7742583" y="487017"/>
            <a:ext cx="3975652" cy="1719470"/>
          </a:xfrm>
          <a:prstGeom prst="wedgeRectCallout">
            <a:avLst>
              <a:gd name="adj1" fmla="val -45583"/>
              <a:gd name="adj2" fmla="val 596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/>
              <a:t>為什麼希望讀這科</a:t>
            </a:r>
            <a:r>
              <a:rPr lang="zh-TW" altLang="en-US" sz="1200" dirty="0"/>
              <a:t>？</a:t>
            </a:r>
            <a:endParaRPr lang="en-GB" altLang="zh-TW" sz="1200" dirty="0"/>
          </a:p>
          <a:p>
            <a:r>
              <a:rPr lang="zh-CN" altLang="en-US" sz="1200" dirty="0"/>
              <a:t>對這科的了解和就業</a:t>
            </a:r>
            <a:endParaRPr lang="en-GB" altLang="zh-CN" sz="1200" dirty="0"/>
          </a:p>
          <a:p>
            <a:r>
              <a:rPr lang="zh-CN" altLang="en-US" sz="1200" dirty="0"/>
              <a:t>理由</a:t>
            </a:r>
            <a:r>
              <a:rPr lang="zh-TW" altLang="en-US" sz="1200" dirty="0"/>
              <a:t> </a:t>
            </a:r>
            <a:r>
              <a:rPr lang="zh-CN" altLang="en-US" sz="1200" dirty="0"/>
              <a:t>需要自發</a:t>
            </a:r>
            <a:r>
              <a:rPr lang="zh-TW" altLang="en-US" sz="1200" dirty="0"/>
              <a:t> （*</a:t>
            </a:r>
            <a:r>
              <a:rPr lang="en-US" altLang="zh-TW" sz="1200" dirty="0"/>
              <a:t>not</a:t>
            </a:r>
            <a:r>
              <a:rPr lang="zh-TW" altLang="en-US" sz="1200" dirty="0"/>
              <a:t> </a:t>
            </a:r>
            <a:r>
              <a:rPr lang="en-US" altLang="zh-TW" sz="1200" dirty="0"/>
              <a:t>because</a:t>
            </a:r>
            <a:r>
              <a:rPr lang="zh-TW" altLang="en-US" sz="1200" dirty="0"/>
              <a:t> </a:t>
            </a:r>
            <a:r>
              <a:rPr lang="en-US" altLang="zh-TW" sz="1200" dirty="0"/>
              <a:t>my</a:t>
            </a:r>
            <a:r>
              <a:rPr lang="zh-TW" altLang="en-US" sz="1200" dirty="0"/>
              <a:t> </a:t>
            </a:r>
            <a:r>
              <a:rPr lang="en-US" altLang="zh-TW" sz="1200" dirty="0"/>
              <a:t>parents</a:t>
            </a:r>
            <a:r>
              <a:rPr lang="zh-TW" altLang="en-US" sz="1200" dirty="0"/>
              <a:t> </a:t>
            </a:r>
            <a:r>
              <a:rPr lang="en-US" altLang="zh-TW" sz="1200" dirty="0"/>
              <a:t>asked</a:t>
            </a:r>
            <a:r>
              <a:rPr lang="zh-TW" altLang="en-US" sz="1200" dirty="0"/>
              <a:t> </a:t>
            </a:r>
            <a:r>
              <a:rPr lang="en-US" altLang="zh-TW" sz="1200" dirty="0"/>
              <a:t>me</a:t>
            </a:r>
            <a:r>
              <a:rPr lang="zh-TW" altLang="en-US" sz="1200" dirty="0"/>
              <a:t> </a:t>
            </a:r>
            <a:r>
              <a:rPr lang="en-US" altLang="zh-TW" sz="1200" dirty="0"/>
              <a:t>to)</a:t>
            </a:r>
          </a:p>
          <a:p>
            <a:r>
              <a:rPr lang="zh-CN" altLang="en-US" sz="1200" dirty="0"/>
              <a:t>名人啟發</a:t>
            </a:r>
            <a:endParaRPr lang="en-GB" altLang="zh-TW" sz="1200" dirty="0"/>
          </a:p>
          <a:p>
            <a:r>
              <a:rPr lang="zh-CN" altLang="en-US" sz="1200" dirty="0"/>
              <a:t>大學考慮</a:t>
            </a:r>
            <a:endParaRPr lang="en-GB" altLang="zh-CN" sz="1200" dirty="0"/>
          </a:p>
          <a:p>
            <a:pPr lvl="1"/>
            <a:r>
              <a:rPr lang="zh-CN" altLang="en-US" sz="1200" dirty="0"/>
              <a:t>退學</a:t>
            </a:r>
            <a:r>
              <a:rPr lang="zh-TW" altLang="en-US" sz="1200" dirty="0"/>
              <a:t>？</a:t>
            </a:r>
            <a:endParaRPr lang="en-GB" altLang="zh-TW" sz="1200" dirty="0"/>
          </a:p>
          <a:p>
            <a:pPr lvl="1"/>
            <a:r>
              <a:rPr lang="zh-CN" altLang="en-US" sz="1200" dirty="0"/>
              <a:t>功課壓力</a:t>
            </a:r>
            <a:endParaRPr lang="en-GB" altLang="zh-CN" sz="1200" dirty="0"/>
          </a:p>
          <a:p>
            <a:pPr lvl="1"/>
            <a:r>
              <a:rPr lang="zh-CN" altLang="en-US" sz="1200" dirty="0"/>
              <a:t>興趣</a:t>
            </a:r>
            <a:endParaRPr lang="en-US" sz="1200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7967C4E-8ADC-D5CC-4A5F-72729B1A13E8}"/>
              </a:ext>
            </a:extLst>
          </p:cNvPr>
          <p:cNvSpPr/>
          <p:nvPr/>
        </p:nvSpPr>
        <p:spPr>
          <a:xfrm>
            <a:off x="914400" y="5148470"/>
            <a:ext cx="4353339" cy="1500808"/>
          </a:xfrm>
          <a:prstGeom prst="wedgeRectCallout">
            <a:avLst>
              <a:gd name="adj1" fmla="val -35217"/>
              <a:gd name="adj2" fmla="val -6465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/>
              <a:t>過去經驗</a:t>
            </a:r>
            <a:endParaRPr lang="en-GB" altLang="zh-CN" sz="1200" dirty="0"/>
          </a:p>
          <a:p>
            <a:r>
              <a:rPr lang="zh-CN" altLang="en-US" sz="1200" dirty="0"/>
              <a:t>工作經驗</a:t>
            </a:r>
            <a:endParaRPr lang="en-GB" altLang="zh-CN" sz="1200" dirty="0"/>
          </a:p>
          <a:p>
            <a:r>
              <a:rPr lang="zh-CN" altLang="en-US" sz="1200" dirty="0"/>
              <a:t>身邊經驗</a:t>
            </a:r>
            <a:endParaRPr lang="en-GB" altLang="zh-CN" sz="1200" dirty="0"/>
          </a:p>
          <a:p>
            <a:r>
              <a:rPr lang="zh-CN" altLang="en-US" sz="1200" dirty="0"/>
              <a:t>閱讀經驗</a:t>
            </a:r>
            <a:r>
              <a:rPr lang="zh-TW" altLang="en-US" sz="1200" dirty="0"/>
              <a:t> </a:t>
            </a:r>
            <a:r>
              <a:rPr lang="en-US" altLang="zh-TW" sz="1200" dirty="0"/>
              <a:t>/</a:t>
            </a:r>
            <a:r>
              <a:rPr lang="zh-TW" altLang="en-US" sz="1200" dirty="0"/>
              <a:t> </a:t>
            </a:r>
            <a:r>
              <a:rPr lang="zh-CN" altLang="en-US" sz="1200" dirty="0"/>
              <a:t>名人啟發</a:t>
            </a:r>
            <a:endParaRPr lang="en-GB" altLang="zh-CN" sz="1200" dirty="0"/>
          </a:p>
          <a:p>
            <a:r>
              <a:rPr lang="zh-CN" altLang="en-US" sz="1200" dirty="0"/>
              <a:t>興趣</a:t>
            </a:r>
            <a:endParaRPr lang="en-GB" altLang="zh-CN" sz="1200" dirty="0"/>
          </a:p>
          <a:p>
            <a:r>
              <a:rPr lang="zh-CN" altLang="en-US" sz="1200" dirty="0"/>
              <a:t>對這科的研究和了解</a:t>
            </a:r>
            <a:endParaRPr lang="en-US" sz="1200" dirty="0"/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A3EF6BAB-FE6E-7F85-BCA5-22A885360517}"/>
              </a:ext>
            </a:extLst>
          </p:cNvPr>
          <p:cNvSpPr/>
          <p:nvPr/>
        </p:nvSpPr>
        <p:spPr>
          <a:xfrm>
            <a:off x="6589643" y="5148470"/>
            <a:ext cx="4005470" cy="1500808"/>
          </a:xfrm>
          <a:prstGeom prst="wedgeRectCallout">
            <a:avLst>
              <a:gd name="adj1" fmla="val -23562"/>
              <a:gd name="adj2" fmla="val -7988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/>
              <a:t>讀書壓力</a:t>
            </a:r>
            <a:r>
              <a:rPr lang="zh-TW" altLang="en-US" sz="1200" dirty="0"/>
              <a:t> </a:t>
            </a:r>
            <a:r>
              <a:rPr lang="en-US" altLang="zh-TW" sz="1200" dirty="0"/>
              <a:t>–</a:t>
            </a:r>
            <a:r>
              <a:rPr lang="zh-TW" altLang="en-US" sz="1200" dirty="0"/>
              <a:t> </a:t>
            </a:r>
            <a:r>
              <a:rPr lang="zh-CN" altLang="en-US" sz="1200" dirty="0"/>
              <a:t>可以抵擋壓力</a:t>
            </a:r>
            <a:r>
              <a:rPr lang="zh-TW" altLang="en-US" sz="1200" dirty="0"/>
              <a:t>？</a:t>
            </a:r>
            <a:r>
              <a:rPr lang="zh-CN" altLang="en-US" sz="1200" dirty="0"/>
              <a:t>退學</a:t>
            </a:r>
            <a:r>
              <a:rPr lang="zh-TW" altLang="en-US" sz="1200" dirty="0"/>
              <a:t>？</a:t>
            </a:r>
            <a:endParaRPr lang="en-GB" altLang="zh-CN" sz="1200" dirty="0"/>
          </a:p>
          <a:p>
            <a:r>
              <a:rPr lang="zh-CN" altLang="en-US" sz="1200" dirty="0"/>
              <a:t>學業成就</a:t>
            </a:r>
            <a:endParaRPr lang="en-GB" altLang="zh-CN" sz="1200" dirty="0"/>
          </a:p>
          <a:p>
            <a:r>
              <a:rPr lang="zh-CN" altLang="en-US" sz="1200" dirty="0"/>
              <a:t>課外成就</a:t>
            </a:r>
            <a:endParaRPr lang="en-GB" altLang="zh-CN" sz="1200" dirty="0"/>
          </a:p>
          <a:p>
            <a:r>
              <a:rPr lang="zh-CN" altLang="en-US" sz="1200" dirty="0"/>
              <a:t>自己和其他人不同之處</a:t>
            </a:r>
            <a:endParaRPr lang="en-GB" altLang="zh-CN" sz="1200" dirty="0"/>
          </a:p>
          <a:p>
            <a:endParaRPr lang="en-GB" altLang="zh-CN" sz="1200" dirty="0"/>
          </a:p>
          <a:p>
            <a:r>
              <a:rPr lang="zh-CN" altLang="en-US" sz="1200" i="1" dirty="0"/>
              <a:t>不要重複已經填上</a:t>
            </a:r>
            <a:r>
              <a:rPr lang="en-US" altLang="zh-TW" sz="1200" i="1" dirty="0" err="1"/>
              <a:t>ucas</a:t>
            </a:r>
            <a:r>
              <a:rPr lang="zh-TW" altLang="en-US" sz="1200" i="1" dirty="0"/>
              <a:t> 的學業成就：例如 </a:t>
            </a:r>
            <a:r>
              <a:rPr lang="en-US" altLang="zh-TW" sz="1200" i="1" dirty="0"/>
              <a:t>a-level</a:t>
            </a:r>
            <a:r>
              <a:rPr lang="zh-TW" altLang="en-US" sz="1200" i="1" dirty="0"/>
              <a:t> 科目或者成績等。多利用</a:t>
            </a:r>
            <a:r>
              <a:rPr lang="en-US" altLang="zh-TW" sz="1200" i="1" dirty="0"/>
              <a:t>personal</a:t>
            </a:r>
            <a:r>
              <a:rPr lang="zh-TW" altLang="en-US" sz="1200" i="1" dirty="0"/>
              <a:t> </a:t>
            </a:r>
            <a:r>
              <a:rPr lang="en-US" altLang="zh-TW" sz="1200" i="1" dirty="0"/>
              <a:t>statement</a:t>
            </a:r>
            <a:r>
              <a:rPr lang="zh-TW" altLang="en-US" sz="1200" i="1" dirty="0"/>
              <a:t> 說明自己的與別不同之處</a:t>
            </a:r>
            <a:endParaRPr lang="en-GB" altLang="zh-CN" sz="12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A83E6-F738-50FB-D536-62239B8C487B}"/>
              </a:ext>
            </a:extLst>
          </p:cNvPr>
          <p:cNvSpPr txBox="1"/>
          <p:nvPr/>
        </p:nvSpPr>
        <p:spPr>
          <a:xfrm>
            <a:off x="506896" y="1690688"/>
            <a:ext cx="238539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4000 characters = roughly </a:t>
            </a:r>
            <a:r>
              <a:rPr lang="en-GB" sz="1800" dirty="0">
                <a:solidFill>
                  <a:schemeClr val="tx1"/>
                </a:solidFill>
              </a:rPr>
              <a:t>900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5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D96C-18C2-0E4F-ADD9-293BE6E0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申請之後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DBC9-E63E-F542-9D2B-7DEDF089F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r>
              <a:rPr lang="zh-CN" altLang="en-US" dirty="0"/>
              <a:t>月</a:t>
            </a:r>
            <a:r>
              <a:rPr lang="en-US" altLang="zh-TW" dirty="0"/>
              <a:t>-3</a:t>
            </a:r>
            <a:r>
              <a:rPr lang="zh-TW" altLang="en-US" dirty="0"/>
              <a:t> </a:t>
            </a:r>
            <a:r>
              <a:rPr lang="zh-CN" altLang="en-US" dirty="0"/>
              <a:t>月</a:t>
            </a:r>
            <a:r>
              <a:rPr lang="zh-TW" altLang="en-US" dirty="0"/>
              <a:t> </a:t>
            </a:r>
            <a:r>
              <a:rPr lang="zh-CN" altLang="en-US" dirty="0"/>
              <a:t>收</a:t>
            </a:r>
            <a:r>
              <a:rPr lang="en-US" altLang="zh-TW" dirty="0"/>
              <a:t>offer</a:t>
            </a:r>
          </a:p>
          <a:p>
            <a:r>
              <a:rPr lang="en-US" altLang="zh-TW" dirty="0"/>
              <a:t>3-5</a:t>
            </a:r>
            <a:r>
              <a:rPr lang="zh-CN" altLang="en-US" dirty="0"/>
              <a:t>月決定</a:t>
            </a:r>
            <a:r>
              <a:rPr lang="en-US" altLang="zh-TW" dirty="0"/>
              <a:t>first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second</a:t>
            </a:r>
            <a:r>
              <a:rPr lang="zh-TW" altLang="en-US" dirty="0"/>
              <a:t> </a:t>
            </a:r>
            <a:r>
              <a:rPr lang="en-US" altLang="zh-TW" dirty="0"/>
              <a:t>choice,</a:t>
            </a:r>
            <a:r>
              <a:rPr lang="zh-TW" altLang="en-US" dirty="0"/>
              <a:t> </a:t>
            </a:r>
            <a:r>
              <a:rPr lang="zh-CN" altLang="en-US" dirty="0"/>
              <a:t>如果選擇</a:t>
            </a:r>
            <a:r>
              <a:rPr lang="en-US" altLang="zh-TW" dirty="0"/>
              <a:t>first</a:t>
            </a:r>
            <a:r>
              <a:rPr lang="zh-TW" altLang="en-US" dirty="0"/>
              <a:t> </a:t>
            </a:r>
            <a:r>
              <a:rPr lang="en-US" altLang="zh-TW" dirty="0"/>
              <a:t>choice,</a:t>
            </a:r>
            <a:r>
              <a:rPr lang="zh-TW" altLang="en-US" dirty="0"/>
              <a:t> </a:t>
            </a:r>
            <a:r>
              <a:rPr lang="zh-CN" altLang="en-US" dirty="0"/>
              <a:t>記得也要同時申請住宿</a:t>
            </a:r>
            <a:r>
              <a:rPr lang="en-GB" altLang="zh-CN" dirty="0"/>
              <a:t>, first choice </a:t>
            </a:r>
            <a:r>
              <a:rPr lang="zh-CN" altLang="en-US" dirty="0"/>
              <a:t>一般以最希望入讀大學作為</a:t>
            </a:r>
            <a:r>
              <a:rPr lang="en-US" altLang="zh-TW" dirty="0"/>
              <a:t>first</a:t>
            </a:r>
            <a:r>
              <a:rPr lang="zh-TW" altLang="en-US" dirty="0"/>
              <a:t> </a:t>
            </a:r>
            <a:r>
              <a:rPr lang="en-US" altLang="zh-TW" dirty="0"/>
              <a:t>choice,</a:t>
            </a:r>
            <a:r>
              <a:rPr lang="zh-TW" altLang="en-US" dirty="0"/>
              <a:t> </a:t>
            </a:r>
            <a:r>
              <a:rPr lang="zh-CN" altLang="en-US" dirty="0"/>
              <a:t>第二是以</a:t>
            </a:r>
            <a:r>
              <a:rPr lang="en-US" altLang="zh-CN" dirty="0"/>
              <a:t>prediction</a:t>
            </a:r>
            <a:r>
              <a:rPr lang="zh-TW" altLang="en-US" dirty="0"/>
              <a:t> </a:t>
            </a:r>
            <a:r>
              <a:rPr lang="en-US" altLang="zh-TW" dirty="0"/>
              <a:t>grade</a:t>
            </a:r>
            <a:r>
              <a:rPr lang="zh-TW" altLang="en-US" dirty="0"/>
              <a:t> </a:t>
            </a:r>
            <a:r>
              <a:rPr lang="zh-CN" altLang="en-US" dirty="0"/>
              <a:t>低少少而希望入讀的大學來決定</a:t>
            </a:r>
            <a:endParaRPr lang="en-GB" altLang="zh-CN" dirty="0"/>
          </a:p>
          <a:p>
            <a:r>
              <a:rPr lang="zh-CN" altLang="en-US" dirty="0"/>
              <a:t>善用</a:t>
            </a:r>
            <a:r>
              <a:rPr lang="en-US" altLang="zh-TW" dirty="0"/>
              <a:t>second</a:t>
            </a:r>
            <a:r>
              <a:rPr lang="zh-TW" altLang="en-US" dirty="0"/>
              <a:t> </a:t>
            </a:r>
            <a:r>
              <a:rPr lang="en-US" altLang="zh-TW" dirty="0"/>
              <a:t>choice,</a:t>
            </a:r>
            <a:r>
              <a:rPr lang="zh-TW" altLang="en-US" dirty="0"/>
              <a:t> </a:t>
            </a:r>
            <a:r>
              <a:rPr lang="zh-CN" altLang="en-US" dirty="0"/>
              <a:t>不要依靠</a:t>
            </a:r>
            <a:r>
              <a:rPr lang="en-US" altLang="zh-TW" dirty="0"/>
              <a:t>clearing</a:t>
            </a:r>
            <a:r>
              <a:rPr lang="zh-TW" altLang="en-US" dirty="0"/>
              <a:t> </a:t>
            </a:r>
            <a:r>
              <a:rPr lang="zh-CN" altLang="en-US" dirty="0"/>
              <a:t>後備</a:t>
            </a:r>
            <a:endParaRPr lang="en-GB" altLang="zh-CN" dirty="0"/>
          </a:p>
          <a:p>
            <a:r>
              <a:rPr lang="zh-CN" altLang="en-US" dirty="0"/>
              <a:t>不可以更改大學選擇</a:t>
            </a:r>
            <a:r>
              <a:rPr lang="zh-TW" altLang="en-US" dirty="0"/>
              <a:t>，</a:t>
            </a:r>
            <a:r>
              <a:rPr lang="zh-CN" altLang="en-US" dirty="0"/>
              <a:t>若要更改</a:t>
            </a:r>
            <a:r>
              <a:rPr lang="zh-TW" altLang="en-US" dirty="0"/>
              <a:t> （</a:t>
            </a:r>
            <a:r>
              <a:rPr lang="zh-CN" altLang="en-US" dirty="0"/>
              <a:t>就算收過</a:t>
            </a:r>
            <a:r>
              <a:rPr lang="en-US" altLang="zh-TW" dirty="0"/>
              <a:t>offer)</a:t>
            </a:r>
            <a:r>
              <a:rPr lang="zh-TW" altLang="en-US" dirty="0"/>
              <a:t> </a:t>
            </a:r>
            <a:r>
              <a:rPr lang="zh-CN" altLang="en-US" dirty="0"/>
              <a:t>只可以透過</a:t>
            </a:r>
            <a:r>
              <a:rPr lang="en-US" altLang="zh-TW" dirty="0"/>
              <a:t>clearing</a:t>
            </a:r>
            <a:r>
              <a:rPr lang="zh-TW" altLang="en-US" dirty="0"/>
              <a:t> </a:t>
            </a:r>
            <a:r>
              <a:rPr lang="zh-CN" altLang="en-US" dirty="0"/>
              <a:t>處理</a:t>
            </a:r>
            <a:r>
              <a:rPr lang="zh-TW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3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074B-21F1-704D-A348-2C28B427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Latest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029D-09C4-AB4E-A2D4-42B32800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/>
              <a:t>First</a:t>
            </a:r>
            <a:r>
              <a:rPr lang="en-US" sz="2000" dirty="0"/>
              <a:t> </a:t>
            </a:r>
            <a:r>
              <a:rPr lang="en-GB" sz="2000" dirty="0"/>
              <a:t>Choice</a:t>
            </a:r>
            <a:r>
              <a:rPr lang="en-US" sz="2000" dirty="0"/>
              <a:t> </a:t>
            </a:r>
            <a:r>
              <a:rPr lang="en-GB" sz="2000" dirty="0"/>
              <a:t>=</a:t>
            </a:r>
            <a:r>
              <a:rPr lang="en-US" sz="2000" dirty="0"/>
              <a:t> </a:t>
            </a:r>
            <a:r>
              <a:rPr lang="en-GB" sz="2000" dirty="0"/>
              <a:t>unconditional</a:t>
            </a:r>
          </a:p>
          <a:p>
            <a:r>
              <a:rPr lang="en-GB" sz="2000" dirty="0"/>
              <a:t>Offer with scholarship</a:t>
            </a:r>
          </a:p>
          <a:p>
            <a:r>
              <a:rPr lang="en-GB" sz="2000" dirty="0"/>
              <a:t>Imperial College </a:t>
            </a:r>
            <a:r>
              <a:rPr lang="en-GB" sz="2000" dirty="0" err="1"/>
              <a:t>London,UCL</a:t>
            </a:r>
            <a:r>
              <a:rPr lang="en-GB" sz="2000" dirty="0"/>
              <a:t>, KCL, All Scottish Uni – Feb interview + results, late offer</a:t>
            </a:r>
          </a:p>
          <a:p>
            <a:r>
              <a:rPr lang="en-GB" sz="2000" dirty="0" err="1"/>
              <a:t>由於疫情期間所有大學超額收生</a:t>
            </a:r>
            <a:r>
              <a:rPr lang="zh-TW" altLang="en-US" sz="2000" dirty="0"/>
              <a:t>，只會收成績達到要求的學生</a:t>
            </a:r>
            <a:endParaRPr lang="en-GB" sz="2000" dirty="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D18A498F-D2B6-F5EB-AB16-D6B15E93D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5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A5E37-F16A-814B-A7BD-00FCFC08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8</a:t>
            </a:r>
            <a:r>
              <a:rPr lang="zh-CN" altLang="en-US" sz="5400"/>
              <a:t>月放榜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1900-523B-5342-9086-62F4BF6A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305300" cy="3507740"/>
          </a:xfrm>
        </p:spPr>
        <p:txBody>
          <a:bodyPr>
            <a:normAutofit/>
          </a:bodyPr>
          <a:lstStyle/>
          <a:p>
            <a:r>
              <a:rPr lang="en-US" altLang="zh-TW" sz="2200" dirty="0"/>
              <a:t>8</a:t>
            </a:r>
            <a:r>
              <a:rPr lang="zh-CN" altLang="en-US" sz="2200" dirty="0"/>
              <a:t>月第二個星期四放榜</a:t>
            </a:r>
            <a:endParaRPr lang="en-GB" altLang="zh-CN" sz="2200" dirty="0"/>
          </a:p>
          <a:p>
            <a:r>
              <a:rPr lang="zh-CN" altLang="en-US" sz="2200" dirty="0"/>
              <a:t>成績將會由學校發報</a:t>
            </a:r>
            <a:r>
              <a:rPr lang="zh-TW" altLang="en-US" sz="2200" dirty="0"/>
              <a:t>，</a:t>
            </a:r>
            <a:r>
              <a:rPr lang="zh-CN" altLang="en-US" sz="2200" dirty="0"/>
              <a:t>大學排位透過</a:t>
            </a:r>
            <a:r>
              <a:rPr lang="en-US" altLang="zh-TW" sz="2200" dirty="0" err="1"/>
              <a:t>ucas</a:t>
            </a:r>
            <a:r>
              <a:rPr lang="zh-TW" altLang="en-US" sz="2200" dirty="0"/>
              <a:t> </a:t>
            </a:r>
            <a:r>
              <a:rPr lang="zh-CN" altLang="en-US" sz="2200" dirty="0"/>
              <a:t>發報</a:t>
            </a:r>
            <a:endParaRPr lang="en-GB" altLang="zh-CN" sz="2200" dirty="0"/>
          </a:p>
          <a:p>
            <a:r>
              <a:rPr lang="zh-CN" altLang="en-US" sz="2200" dirty="0"/>
              <a:t>如果達到</a:t>
            </a:r>
            <a:r>
              <a:rPr lang="en-US" altLang="zh-TW" sz="2200" dirty="0"/>
              <a:t>offer,</a:t>
            </a:r>
            <a:r>
              <a:rPr lang="zh-TW" altLang="en-US" sz="2200" dirty="0"/>
              <a:t> </a:t>
            </a:r>
            <a:r>
              <a:rPr lang="zh-CN" altLang="en-US" sz="2200" dirty="0"/>
              <a:t>自動收錄</a:t>
            </a:r>
            <a:r>
              <a:rPr lang="en-US" altLang="zh-TW" sz="2200" dirty="0"/>
              <a:t>first</a:t>
            </a:r>
            <a:r>
              <a:rPr lang="zh-TW" altLang="en-US" sz="2200" dirty="0"/>
              <a:t> </a:t>
            </a:r>
            <a:r>
              <a:rPr lang="en-US" altLang="zh-TW" sz="2200" dirty="0"/>
              <a:t>choice</a:t>
            </a:r>
            <a:r>
              <a:rPr lang="zh-TW" altLang="en-US" sz="2200" dirty="0"/>
              <a:t> </a:t>
            </a:r>
            <a:r>
              <a:rPr lang="zh-CN" altLang="en-US" sz="2200" dirty="0"/>
              <a:t>大學</a:t>
            </a:r>
            <a:endParaRPr lang="en-GB" altLang="zh-CN" sz="2200" dirty="0"/>
          </a:p>
          <a:p>
            <a:r>
              <a:rPr lang="zh-CN" altLang="en-US" sz="2200" dirty="0"/>
              <a:t>如果沒有達到</a:t>
            </a:r>
            <a:r>
              <a:rPr lang="en-US" altLang="zh-CN" sz="2200" dirty="0"/>
              <a:t>offer</a:t>
            </a:r>
            <a:r>
              <a:rPr lang="zh-TW" altLang="en-US" sz="2200" dirty="0"/>
              <a:t>，</a:t>
            </a:r>
            <a:r>
              <a:rPr lang="zh-CN" altLang="en-US" sz="2200" dirty="0"/>
              <a:t>而</a:t>
            </a:r>
            <a:r>
              <a:rPr lang="en-US" altLang="zh-TW" sz="2200" dirty="0" err="1"/>
              <a:t>ucas</a:t>
            </a:r>
            <a:r>
              <a:rPr lang="zh-TW" altLang="en-US" sz="2200" dirty="0"/>
              <a:t> </a:t>
            </a:r>
            <a:r>
              <a:rPr lang="zh-CN" altLang="en-US" sz="2200" dirty="0"/>
              <a:t>沒有通知</a:t>
            </a:r>
            <a:r>
              <a:rPr lang="zh-TW" altLang="en-US" sz="2200" dirty="0"/>
              <a:t>，</a:t>
            </a:r>
            <a:r>
              <a:rPr lang="zh-CN" altLang="en-US" sz="2200" dirty="0"/>
              <a:t>建議打電話和大學直接聯絡</a:t>
            </a:r>
            <a:r>
              <a:rPr lang="zh-TW" altLang="en-US" sz="2200" dirty="0"/>
              <a:t>，</a:t>
            </a:r>
            <a:r>
              <a:rPr lang="zh-CN" altLang="en-US" sz="2200" dirty="0"/>
              <a:t>學校也會提供幫助</a:t>
            </a:r>
            <a:r>
              <a:rPr lang="zh-TW" altLang="en-US" sz="2200" dirty="0"/>
              <a:t>，</a:t>
            </a:r>
            <a:r>
              <a:rPr lang="zh-CN" altLang="en-US" sz="2200" dirty="0"/>
              <a:t>例如幫忙打電話給大學查詢情況</a:t>
            </a:r>
            <a:endParaRPr lang="en-GB" altLang="zh-CN" sz="2200" dirty="0"/>
          </a:p>
          <a:p>
            <a:pPr marL="0" indent="0">
              <a:buNone/>
            </a:pPr>
            <a:endParaRPr lang="en-GB" altLang="zh-CN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02080D-79AB-CC22-4B55-1B28A0F7E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766"/>
              </p:ext>
            </p:extLst>
          </p:nvPr>
        </p:nvGraphicFramePr>
        <p:xfrm>
          <a:off x="5778501" y="753131"/>
          <a:ext cx="60832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7766">
                  <a:extLst>
                    <a:ext uri="{9D8B030D-6E8A-4147-A177-3AD203B41FA5}">
                      <a16:colId xmlns:a16="http://schemas.microsoft.com/office/drawing/2014/main" val="1196284330"/>
                    </a:ext>
                  </a:extLst>
                </a:gridCol>
                <a:gridCol w="1296692">
                  <a:extLst>
                    <a:ext uri="{9D8B030D-6E8A-4147-A177-3AD203B41FA5}">
                      <a16:colId xmlns:a16="http://schemas.microsoft.com/office/drawing/2014/main" val="1456948784"/>
                    </a:ext>
                  </a:extLst>
                </a:gridCol>
                <a:gridCol w="2758841">
                  <a:extLst>
                    <a:ext uri="{9D8B030D-6E8A-4147-A177-3AD203B41FA5}">
                      <a16:colId xmlns:a16="http://schemas.microsoft.com/office/drawing/2014/main" val="268332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Manchester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1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9284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36307C-3560-6C93-22A6-C4A8B4A67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81990"/>
              </p:ext>
            </p:extLst>
          </p:nvPr>
        </p:nvGraphicFramePr>
        <p:xfrm>
          <a:off x="5109802" y="2055813"/>
          <a:ext cx="6751998" cy="35763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72634">
                  <a:extLst>
                    <a:ext uri="{9D8B030D-6E8A-4147-A177-3AD203B41FA5}">
                      <a16:colId xmlns:a16="http://schemas.microsoft.com/office/drawing/2014/main" val="3683428467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3709267896"/>
                    </a:ext>
                  </a:extLst>
                </a:gridCol>
                <a:gridCol w="3376491">
                  <a:extLst>
                    <a:ext uri="{9D8B030D-6E8A-4147-A177-3AD203B41FA5}">
                      <a16:colId xmlns:a16="http://schemas.microsoft.com/office/drawing/2014/main" val="351756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最後成績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結果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0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自動入</a:t>
                      </a:r>
                      <a:r>
                        <a:rPr lang="en-US" altLang="zh-TW" dirty="0" err="1"/>
                        <a:t>first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choice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Manchester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Manchester</a:t>
                      </a:r>
                      <a:r>
                        <a:rPr lang="zh-TW" altLang="en-US" dirty="0"/>
                        <a:t> （</a:t>
                      </a:r>
                      <a:r>
                        <a:rPr lang="en-US" altLang="zh-TW" dirty="0"/>
                        <a:t>Meet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offer</a:t>
                      </a:r>
                      <a:r>
                        <a:rPr lang="zh-TW" altLang="en-US" dirty="0"/>
                        <a:t>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8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等</a:t>
                      </a:r>
                      <a:r>
                        <a:rPr lang="en-US" altLang="zh-TW" dirty="0" err="1"/>
                        <a:t>manchester</a:t>
                      </a:r>
                      <a:r>
                        <a:rPr lang="en-US" altLang="zh-TW" dirty="0"/>
                        <a:t>,</a:t>
                      </a:r>
                      <a:r>
                        <a:rPr lang="zh-TW" altLang="en-US" dirty="0"/>
                        <a:t>如果拒絕，入</a:t>
                      </a:r>
                      <a:r>
                        <a:rPr lang="en-US" altLang="zh-TW" dirty="0"/>
                        <a:t>Surrey</a:t>
                      </a:r>
                      <a:r>
                        <a:rPr lang="zh-TW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Manchester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or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Surrey</a:t>
                      </a:r>
                      <a:r>
                        <a:rPr lang="zh-TW" altLang="en-US" dirty="0"/>
                        <a:t> （</a:t>
                      </a:r>
                      <a:r>
                        <a:rPr lang="en-GB" altLang="zh-TW" dirty="0"/>
                        <a:t>Miss offer but meet Second choice)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31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等</a:t>
                      </a:r>
                      <a:r>
                        <a:rPr lang="en-US" altLang="zh-TW" dirty="0" err="1"/>
                        <a:t>manchester</a:t>
                      </a:r>
                      <a:r>
                        <a:rPr lang="en-US" altLang="zh-TW" dirty="0"/>
                        <a:t>,</a:t>
                      </a:r>
                      <a:r>
                        <a:rPr lang="zh-TW" altLang="en-US" dirty="0"/>
                        <a:t>如果拒絕，入</a:t>
                      </a:r>
                      <a:r>
                        <a:rPr lang="en-US" altLang="zh-TW" dirty="0"/>
                        <a:t>Surrey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Manchester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or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Surrey </a:t>
                      </a:r>
                      <a:r>
                        <a:rPr lang="zh-TW" altLang="en-US" dirty="0"/>
                        <a:t>（</a:t>
                      </a:r>
                      <a:r>
                        <a:rPr lang="en-GB" altLang="zh-TW" dirty="0"/>
                        <a:t>Miss offer but meet Second choice)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4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Manchester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fail</a:t>
                      </a:r>
                    </a:p>
                    <a:p>
                      <a:r>
                        <a:rPr lang="en-US" dirty="0" err="1"/>
                        <a:t>等Surrey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Surrey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or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Clearing (Miss second choice)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8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Clearing (Miss 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21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55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177CB-B91B-0543-9ED3-E0B39F11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altLang="zh-TW" sz="5400"/>
              <a:t>Clearing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15C5C2-DD3A-7DCB-1AA3-5E946E123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9884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35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65776"/>
            <a:ext cx="8534400" cy="928623"/>
          </a:xfrm>
        </p:spPr>
        <p:txBody>
          <a:bodyPr/>
          <a:lstStyle/>
          <a:p>
            <a:r>
              <a:rPr lang="en-US" dirty="0" err="1"/>
              <a:t>Ucas</a:t>
            </a:r>
            <a:r>
              <a:rPr lang="zh-TW" altLang="en-US" dirty="0"/>
              <a:t> </a:t>
            </a:r>
            <a:r>
              <a:rPr lang="zh-CN" altLang="en-US" dirty="0"/>
              <a:t>大學申請</a:t>
            </a:r>
            <a:r>
              <a:rPr lang="en-US" dirty="0"/>
              <a:t> </a:t>
            </a:r>
            <a:r>
              <a:rPr lang="zh-CN" altLang="en-US" dirty="0"/>
              <a:t>時間表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081" y="1163673"/>
            <a:ext cx="8534400" cy="4081611"/>
          </a:xfrm>
        </p:spPr>
        <p:txBody>
          <a:bodyPr>
            <a:noAutofit/>
          </a:bodyPr>
          <a:lstStyle/>
          <a:p>
            <a:r>
              <a:rPr lang="en-US" altLang="zh-CN" sz="3000" dirty="0">
                <a:solidFill>
                  <a:schemeClr val="tx1"/>
                </a:solidFill>
              </a:rPr>
              <a:t>Lower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sixth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3-9</a:t>
            </a:r>
            <a:r>
              <a:rPr lang="zh-CN" altLang="en-US" sz="3000" dirty="0">
                <a:solidFill>
                  <a:schemeClr val="tx1"/>
                </a:solidFill>
              </a:rPr>
              <a:t>月 －決定學科和大學</a:t>
            </a:r>
            <a:endParaRPr lang="en-US" altLang="zh-CN" sz="3000" dirty="0">
              <a:solidFill>
                <a:schemeClr val="tx1"/>
              </a:solidFill>
            </a:endParaRPr>
          </a:p>
          <a:p>
            <a:r>
              <a:rPr lang="en-US" altLang="zh-CN" sz="3000" dirty="0">
                <a:solidFill>
                  <a:schemeClr val="tx1"/>
                </a:solidFill>
              </a:rPr>
              <a:t>Upper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sixth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9</a:t>
            </a:r>
            <a:r>
              <a:rPr lang="zh-CN" altLang="en-US" sz="3000" dirty="0">
                <a:solidFill>
                  <a:schemeClr val="tx1"/>
                </a:solidFill>
              </a:rPr>
              <a:t>月底－醫科和</a:t>
            </a:r>
            <a:r>
              <a:rPr lang="en-US" altLang="zh-CN" sz="3000" dirty="0" err="1">
                <a:solidFill>
                  <a:schemeClr val="tx1"/>
                </a:solidFill>
              </a:rPr>
              <a:t>oxbridge</a:t>
            </a:r>
            <a:r>
              <a:rPr lang="zh-CN" altLang="en-US" sz="3000" dirty="0">
                <a:solidFill>
                  <a:schemeClr val="tx1"/>
                </a:solidFill>
              </a:rPr>
              <a:t> 申請截止</a:t>
            </a:r>
            <a:endParaRPr lang="en-US" altLang="zh-CN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Upper Sixth 12</a:t>
            </a:r>
            <a:r>
              <a:rPr lang="zh-CN" altLang="en-US" sz="3000" dirty="0">
                <a:solidFill>
                  <a:schemeClr val="tx1"/>
                </a:solidFill>
              </a:rPr>
              <a:t>月中 － 普通申請截止</a:t>
            </a:r>
            <a:endParaRPr lang="en-US" altLang="zh-CN" sz="3000" dirty="0">
              <a:solidFill>
                <a:schemeClr val="tx1"/>
              </a:solidFill>
            </a:endParaRPr>
          </a:p>
          <a:p>
            <a:r>
              <a:rPr lang="en-US" altLang="zh-CN" sz="3000" dirty="0">
                <a:solidFill>
                  <a:schemeClr val="tx1"/>
                </a:solidFill>
              </a:rPr>
              <a:t>Upper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sixth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1-3</a:t>
            </a:r>
            <a:r>
              <a:rPr lang="zh-CN" altLang="en-US" sz="3000" dirty="0">
                <a:solidFill>
                  <a:schemeClr val="tx1"/>
                </a:solidFill>
              </a:rPr>
              <a:t>月 －收到</a:t>
            </a:r>
            <a:r>
              <a:rPr lang="en-US" altLang="zh-CN" sz="3000" dirty="0">
                <a:solidFill>
                  <a:schemeClr val="tx1"/>
                </a:solidFill>
              </a:rPr>
              <a:t>offer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TW" sz="3000" dirty="0">
                <a:solidFill>
                  <a:schemeClr val="tx1"/>
                </a:solidFill>
              </a:rPr>
              <a:t>,</a:t>
            </a:r>
            <a:r>
              <a:rPr lang="zh-TW" altLang="en-US" sz="3000" dirty="0">
                <a:solidFill>
                  <a:schemeClr val="tx1"/>
                </a:solidFill>
              </a:rPr>
              <a:t>最遲大約</a:t>
            </a:r>
            <a:r>
              <a:rPr lang="en-US" altLang="zh-TW" sz="3000" dirty="0">
                <a:solidFill>
                  <a:schemeClr val="tx1"/>
                </a:solidFill>
              </a:rPr>
              <a:t>5/6</a:t>
            </a:r>
            <a:r>
              <a:rPr lang="zh-TW" altLang="en-US" sz="3000" dirty="0">
                <a:solidFill>
                  <a:schemeClr val="tx1"/>
                </a:solidFill>
              </a:rPr>
              <a:t>月決定，</a:t>
            </a:r>
            <a:r>
              <a:rPr lang="zh-CN" altLang="en-US" sz="3000" dirty="0">
                <a:solidFill>
                  <a:schemeClr val="tx1"/>
                </a:solidFill>
              </a:rPr>
              <a:t>選擇第一和第二志願</a:t>
            </a:r>
            <a:endParaRPr lang="en-US" altLang="zh-CN" sz="3000" dirty="0">
              <a:solidFill>
                <a:schemeClr val="tx1"/>
              </a:solidFill>
            </a:endParaRPr>
          </a:p>
          <a:p>
            <a:r>
              <a:rPr lang="en-US" altLang="zh-CN" sz="3000" dirty="0">
                <a:solidFill>
                  <a:schemeClr val="tx1"/>
                </a:solidFill>
              </a:rPr>
              <a:t>Upper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Sixth</a:t>
            </a:r>
            <a:r>
              <a:rPr lang="zh-CN" altLang="en-US" sz="3000" dirty="0">
                <a:solidFill>
                  <a:schemeClr val="tx1"/>
                </a:solidFill>
              </a:rPr>
              <a:t> </a:t>
            </a:r>
            <a:r>
              <a:rPr lang="en-US" altLang="zh-CN" sz="3000" dirty="0">
                <a:solidFill>
                  <a:schemeClr val="tx1"/>
                </a:solidFill>
              </a:rPr>
              <a:t>8</a:t>
            </a:r>
            <a:r>
              <a:rPr lang="zh-CN" altLang="en-US" sz="3000" dirty="0">
                <a:solidFill>
                  <a:schemeClr val="tx1"/>
                </a:solidFill>
              </a:rPr>
              <a:t>月－放榜</a:t>
            </a:r>
            <a:endParaRPr lang="en-US" altLang="zh-CN" sz="3000" dirty="0">
              <a:solidFill>
                <a:schemeClr val="tx1"/>
              </a:solidFill>
            </a:endParaRPr>
          </a:p>
          <a:p>
            <a:r>
              <a:rPr lang="en-US" altLang="zh-CN" sz="3000" dirty="0">
                <a:solidFill>
                  <a:schemeClr val="tx1"/>
                </a:solidFill>
              </a:rPr>
              <a:t>9</a:t>
            </a:r>
            <a:r>
              <a:rPr lang="zh-CN" altLang="en-US" sz="3000" dirty="0">
                <a:solidFill>
                  <a:schemeClr val="tx1"/>
                </a:solidFill>
              </a:rPr>
              <a:t>月中－大學入學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8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0366-EB6F-6A4B-9F89-5542E937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簽證和入學安排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5ED41-BDE0-2841-B796-6212489B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需要</a:t>
            </a:r>
            <a:r>
              <a:rPr lang="en-US" altLang="zh-TW" dirty="0"/>
              <a:t>confirm</a:t>
            </a:r>
            <a:r>
              <a:rPr lang="zh-TW" altLang="en-US" dirty="0"/>
              <a:t> </a:t>
            </a:r>
            <a:r>
              <a:rPr lang="en-US" altLang="zh-TW" dirty="0"/>
              <a:t>offer</a:t>
            </a:r>
            <a:r>
              <a:rPr lang="zh-TW" altLang="en-US" dirty="0"/>
              <a:t>，</a:t>
            </a:r>
            <a:r>
              <a:rPr lang="zh-CN" altLang="en-US" dirty="0"/>
              <a:t>交了學費後才可以收到</a:t>
            </a:r>
            <a:r>
              <a:rPr lang="en-US" altLang="zh-TW" dirty="0" err="1"/>
              <a:t>cas</a:t>
            </a:r>
            <a:endParaRPr lang="en-US" altLang="zh-TW" dirty="0"/>
          </a:p>
          <a:p>
            <a:r>
              <a:rPr lang="zh-CN" altLang="en-US" dirty="0"/>
              <a:t>最快大學會</a:t>
            </a:r>
            <a:r>
              <a:rPr lang="en-US" altLang="zh-TW" dirty="0"/>
              <a:t>8</a:t>
            </a:r>
            <a:r>
              <a:rPr lang="zh-CN" altLang="en-US" dirty="0"/>
              <a:t>月底提供</a:t>
            </a:r>
            <a:r>
              <a:rPr lang="en-US" altLang="zh-TW" dirty="0" err="1"/>
              <a:t>cas</a:t>
            </a:r>
            <a:endParaRPr lang="en-US" altLang="zh-TW" dirty="0"/>
          </a:p>
          <a:p>
            <a:r>
              <a:rPr lang="zh-CN" altLang="en-US" dirty="0"/>
              <a:t>學生需要申請簽證</a:t>
            </a:r>
            <a:r>
              <a:rPr lang="zh-TW" altLang="en-US" dirty="0"/>
              <a:t> （</a:t>
            </a:r>
            <a:r>
              <a:rPr lang="zh-CN" altLang="en-US" dirty="0"/>
              <a:t>大學只可以提供基本協助</a:t>
            </a:r>
            <a:r>
              <a:rPr lang="zh-TW" altLang="en-US" dirty="0"/>
              <a:t>）</a:t>
            </a:r>
            <a:endParaRPr lang="en-GB" altLang="zh-TW" dirty="0"/>
          </a:p>
          <a:p>
            <a:r>
              <a:rPr lang="zh-CN" altLang="en-US" dirty="0"/>
              <a:t>需要</a:t>
            </a:r>
            <a:r>
              <a:rPr lang="en-US" altLang="zh-TW" dirty="0"/>
              <a:t>confirm</a:t>
            </a:r>
            <a:r>
              <a:rPr lang="zh-TW" altLang="en-US" dirty="0"/>
              <a:t> </a:t>
            </a:r>
            <a:r>
              <a:rPr lang="zh-CN" altLang="en-US" dirty="0"/>
              <a:t>住宿</a:t>
            </a:r>
            <a:r>
              <a:rPr lang="zh-TW" altLang="en-US" dirty="0"/>
              <a:t>，</a:t>
            </a:r>
            <a:r>
              <a:rPr lang="zh-CN" altLang="en-US" dirty="0"/>
              <a:t>留意合約期限</a:t>
            </a:r>
            <a:r>
              <a:rPr lang="en-GB" altLang="zh-CN" dirty="0"/>
              <a:t>, </a:t>
            </a:r>
            <a:r>
              <a:rPr lang="zh-CN" altLang="en-GB" dirty="0"/>
              <a:t>大部分倫敦</a:t>
            </a:r>
            <a:r>
              <a:rPr lang="zh-CN" altLang="en-US" dirty="0"/>
              <a:t>和其他大城市合約是</a:t>
            </a:r>
            <a:r>
              <a:rPr lang="en-US" altLang="zh-TW" dirty="0"/>
              <a:t>1</a:t>
            </a:r>
            <a:r>
              <a:rPr lang="zh-CN" altLang="en-US" dirty="0"/>
              <a:t>年</a:t>
            </a:r>
            <a:r>
              <a:rPr lang="zh-TW" altLang="en-US" dirty="0"/>
              <a:t>（</a:t>
            </a:r>
            <a:r>
              <a:rPr lang="zh-CN" altLang="en-US" dirty="0"/>
              <a:t>包括暑假</a:t>
            </a:r>
            <a:r>
              <a:rPr lang="zh-TW" altLang="en-US" dirty="0"/>
              <a:t>）</a:t>
            </a:r>
            <a:endParaRPr lang="en-GB" altLang="zh-CN" dirty="0"/>
          </a:p>
          <a:p>
            <a:r>
              <a:rPr lang="zh-CN" altLang="en-US" dirty="0"/>
              <a:t>如果大學要求學生參加英文補課</a:t>
            </a:r>
            <a:r>
              <a:rPr lang="zh-TW" altLang="en-US" dirty="0"/>
              <a:t>，</a:t>
            </a:r>
            <a:r>
              <a:rPr lang="zh-CN" altLang="en-US" dirty="0"/>
              <a:t>留意開學時間</a:t>
            </a:r>
            <a:endParaRPr lang="en-GB" altLang="zh-CN" dirty="0"/>
          </a:p>
          <a:p>
            <a:r>
              <a:rPr lang="zh-CN" altLang="en-US" dirty="0"/>
              <a:t>一般大學包括新生週</a:t>
            </a:r>
            <a:r>
              <a:rPr lang="zh-TW" altLang="en-US" dirty="0"/>
              <a:t>：</a:t>
            </a:r>
            <a:r>
              <a:rPr lang="en-US" altLang="zh-TW" dirty="0"/>
              <a:t>9</a:t>
            </a:r>
            <a:r>
              <a:rPr lang="zh-CN" altLang="en-US" dirty="0"/>
              <a:t>月中到</a:t>
            </a:r>
            <a:r>
              <a:rPr lang="en-US" altLang="zh-TW" dirty="0"/>
              <a:t>10</a:t>
            </a:r>
            <a:r>
              <a:rPr lang="zh-CN" altLang="en-US" dirty="0"/>
              <a:t>月中</a:t>
            </a:r>
            <a:endParaRPr lang="en-GB" altLang="zh-CN" dirty="0"/>
          </a:p>
          <a:p>
            <a:endParaRPr lang="en-GB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3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6981-EB53-324B-818D-4CD3D7C2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2024</a:t>
            </a:r>
            <a:r>
              <a:rPr lang="zh-TW" altLang="en-US"/>
              <a:t>年申請大學改革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3C4A6A8-C3E8-3474-F5CA-DB398651DB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863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B103-0168-B80B-DBBC-4C67ED8A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4800">
                <a:solidFill>
                  <a:srgbClr val="EBEBEB"/>
                </a:solidFill>
              </a:rPr>
              <a:t>Ucas </a:t>
            </a:r>
            <a:r>
              <a:rPr lang="zh-TW" altLang="en-US" sz="4800">
                <a:solidFill>
                  <a:srgbClr val="EBEBEB"/>
                </a:solidFill>
              </a:rPr>
              <a:t>個別指導</a:t>
            </a:r>
            <a:endParaRPr lang="en-US" sz="48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ED77-DE62-5A3E-0667-771050DB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7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2">
                    <a:lumMod val="40000"/>
                    <a:lumOff val="60000"/>
                  </a:schemeClr>
                </a:solidFill>
              </a:rPr>
              <a:t>https://www.eliteacs.com/university-advisory/</a:t>
            </a:r>
          </a:p>
        </p:txBody>
      </p:sp>
      <p:pic>
        <p:nvPicPr>
          <p:cNvPr id="6" name="Picture 5" descr="A picture containing person, indoor, dress&#10;&#10;Description automatically generated">
            <a:extLst>
              <a:ext uri="{FF2B5EF4-FFF2-40B4-BE49-F238E27FC236}">
                <a16:creationId xmlns:a16="http://schemas.microsoft.com/office/drawing/2014/main" id="{969E2688-22AF-C52B-E6BB-4AFC5B1B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06759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C5B9F-E050-9E54-2940-5D6EF5607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 </a:t>
            </a:r>
            <a:r>
              <a:rPr lang="en-US" dirty="0" err="1"/>
              <a:t>時間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51699F-7ED3-2E16-0E08-D2563B1902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Whatsapp</a:t>
            </a:r>
            <a:r>
              <a:rPr lang="zh-TW" altLang="en-US" dirty="0"/>
              <a:t> </a:t>
            </a:r>
            <a:r>
              <a:rPr lang="en-US" altLang="zh-TW" dirty="0"/>
              <a:t>your</a:t>
            </a:r>
            <a:r>
              <a:rPr lang="zh-TW" altLang="en-US" dirty="0"/>
              <a:t> </a:t>
            </a:r>
            <a:r>
              <a:rPr lang="en-US" altLang="zh-TW" dirty="0" err="1"/>
              <a:t>co-ordinator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3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6CEE-F0AB-BF46-9C64-FB02C878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決定學科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928E-1C8D-F44B-8250-F48F81B1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英國大學</a:t>
            </a:r>
            <a:r>
              <a:rPr lang="en-US" altLang="zh-TW" dirty="0"/>
              <a:t>3</a:t>
            </a:r>
            <a:r>
              <a:rPr lang="zh-CN" altLang="en-US" dirty="0"/>
              <a:t>年制</a:t>
            </a:r>
            <a:endParaRPr lang="en-GB" altLang="zh-CN" dirty="0"/>
          </a:p>
          <a:p>
            <a:r>
              <a:rPr lang="zh-CN" altLang="en-US" dirty="0"/>
              <a:t>根據</a:t>
            </a:r>
            <a:r>
              <a:rPr lang="en-US" altLang="zh-TW" dirty="0" err="1"/>
              <a:t>honour</a:t>
            </a:r>
            <a:r>
              <a:rPr lang="en-US" altLang="zh-TW" dirty="0"/>
              <a:t>/class</a:t>
            </a:r>
            <a:r>
              <a:rPr lang="zh-TW" altLang="en-US" dirty="0"/>
              <a:t> </a:t>
            </a:r>
            <a:r>
              <a:rPr lang="en-US" altLang="zh-TW" dirty="0"/>
              <a:t>degree</a:t>
            </a:r>
            <a:r>
              <a:rPr lang="zh-TW" altLang="en-US" dirty="0"/>
              <a:t> </a:t>
            </a:r>
            <a:r>
              <a:rPr lang="zh-CN" altLang="en-US" dirty="0"/>
              <a:t>畢業</a:t>
            </a:r>
            <a:r>
              <a:rPr lang="zh-TW" altLang="en-US" dirty="0"/>
              <a:t> </a:t>
            </a:r>
            <a:endParaRPr lang="en-GB" altLang="zh-TW" dirty="0"/>
          </a:p>
          <a:p>
            <a:r>
              <a:rPr lang="zh-CN" altLang="en-US" dirty="0"/>
              <a:t>無學分</a:t>
            </a:r>
            <a:r>
              <a:rPr lang="en-US" altLang="zh-CN" dirty="0"/>
              <a:t> (GPA)</a:t>
            </a:r>
            <a:endParaRPr lang="en-GB" altLang="zh-CN" dirty="0"/>
          </a:p>
          <a:p>
            <a:r>
              <a:rPr lang="zh-CN" altLang="en-US" dirty="0"/>
              <a:t>不可以轉科</a:t>
            </a:r>
            <a:endParaRPr lang="en-GB" altLang="zh-CN" dirty="0"/>
          </a:p>
          <a:p>
            <a:r>
              <a:rPr lang="en-US" altLang="zh-TW" dirty="0"/>
              <a:t>UCAS</a:t>
            </a:r>
            <a:r>
              <a:rPr lang="zh-TW" altLang="en-US" dirty="0"/>
              <a:t> </a:t>
            </a:r>
            <a:r>
              <a:rPr lang="zh-CN" altLang="en-US" dirty="0"/>
              <a:t>不容許申請超過一個學科</a:t>
            </a:r>
            <a:r>
              <a:rPr lang="zh-TW" altLang="en-US" dirty="0"/>
              <a:t> （</a:t>
            </a:r>
            <a:r>
              <a:rPr lang="en-US" altLang="zh-TW" dirty="0"/>
              <a:t>personal</a:t>
            </a:r>
            <a:r>
              <a:rPr lang="zh-TW" altLang="en-US" dirty="0"/>
              <a:t> </a:t>
            </a:r>
            <a:r>
              <a:rPr lang="en-US" altLang="zh-TW" dirty="0"/>
              <a:t>statement</a:t>
            </a:r>
            <a:r>
              <a:rPr lang="zh-TW" altLang="en-US" dirty="0"/>
              <a:t> </a:t>
            </a:r>
            <a:r>
              <a:rPr lang="zh-CN" altLang="en-US" dirty="0"/>
              <a:t>有關</a:t>
            </a:r>
            <a:r>
              <a:rPr lang="zh-TW" altLang="en-US" dirty="0"/>
              <a:t>）</a:t>
            </a:r>
            <a:endParaRPr lang="en-GB" altLang="zh-CN" dirty="0"/>
          </a:p>
          <a:p>
            <a:r>
              <a:rPr lang="zh-CN" altLang="en-US" dirty="0"/>
              <a:t>可以先從興趣和所讀的</a:t>
            </a:r>
            <a:r>
              <a:rPr lang="en-US" altLang="zh-TW" dirty="0"/>
              <a:t>a-level</a:t>
            </a:r>
            <a:r>
              <a:rPr lang="zh-TW" altLang="en-US" dirty="0"/>
              <a:t> </a:t>
            </a:r>
            <a:r>
              <a:rPr lang="zh-CN" altLang="en-US" dirty="0"/>
              <a:t>考慮</a:t>
            </a:r>
            <a:endParaRPr lang="en-GB" altLang="zh-CN" dirty="0"/>
          </a:p>
          <a:p>
            <a:r>
              <a:rPr lang="zh-CN" altLang="en-US" dirty="0"/>
              <a:t>應該從不同大學參考他們不同學院</a:t>
            </a:r>
            <a:r>
              <a:rPr lang="en-US" altLang="zh-TW" dirty="0"/>
              <a:t>(humanities</a:t>
            </a:r>
            <a:r>
              <a:rPr lang="zh-TW" altLang="en-US" dirty="0"/>
              <a:t> </a:t>
            </a:r>
            <a:r>
              <a:rPr lang="en-US" altLang="zh-TW" dirty="0"/>
              <a:t>faculty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</a:t>
            </a:r>
            <a:r>
              <a:rPr lang="en-US" altLang="zh-TW" dirty="0"/>
              <a:t>science</a:t>
            </a:r>
            <a:r>
              <a:rPr lang="zh-TW" altLang="en-US" dirty="0"/>
              <a:t> </a:t>
            </a:r>
            <a:r>
              <a:rPr lang="en-US" altLang="zh-TW" dirty="0"/>
              <a:t>department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CN" altLang="en-US" dirty="0"/>
              <a:t>等</a:t>
            </a:r>
            <a:endParaRPr lang="en-GB" altLang="zh-CN" dirty="0"/>
          </a:p>
          <a:p>
            <a:r>
              <a:rPr lang="zh-CN" altLang="en-US" dirty="0"/>
              <a:t>英國本土企業以大學畢業成績考考慮</a:t>
            </a:r>
            <a:r>
              <a:rPr lang="zh-TW" altLang="en-US" dirty="0"/>
              <a:t>，</a:t>
            </a:r>
            <a:r>
              <a:rPr lang="zh-CN" altLang="en-US" dirty="0"/>
              <a:t>一般需要</a:t>
            </a:r>
            <a:r>
              <a:rPr lang="en-US" altLang="zh-TW" dirty="0"/>
              <a:t>upper</a:t>
            </a:r>
            <a:r>
              <a:rPr lang="zh-TW" altLang="en-US" dirty="0"/>
              <a:t> </a:t>
            </a:r>
            <a:r>
              <a:rPr lang="en-US" altLang="zh-TW" dirty="0"/>
              <a:t>second</a:t>
            </a:r>
            <a:r>
              <a:rPr lang="zh-TW" altLang="en-US" dirty="0"/>
              <a:t> </a:t>
            </a:r>
            <a:r>
              <a:rPr lang="en-US" altLang="zh-TW" dirty="0" err="1"/>
              <a:t>honour</a:t>
            </a:r>
            <a:r>
              <a:rPr lang="zh-TW" altLang="en-US" dirty="0"/>
              <a:t> </a:t>
            </a:r>
            <a:r>
              <a:rPr lang="zh-CN" altLang="en-US" dirty="0"/>
              <a:t>才可以在大機構就業或讀</a:t>
            </a:r>
            <a:r>
              <a:rPr lang="en-US" altLang="zh-TW" dirty="0"/>
              <a:t>master</a:t>
            </a:r>
            <a:r>
              <a:rPr lang="zh-TW" altLang="en-US" dirty="0"/>
              <a:t> </a:t>
            </a:r>
            <a:r>
              <a:rPr lang="en-US" altLang="zh-TW" dirty="0"/>
              <a:t>degree</a:t>
            </a:r>
          </a:p>
          <a:p>
            <a:r>
              <a:rPr lang="en-US" dirty="0"/>
              <a:t>Research research research!</a:t>
            </a:r>
          </a:p>
        </p:txBody>
      </p:sp>
    </p:spTree>
    <p:extLst>
      <p:ext uri="{BB962C8B-B14F-4D97-AF65-F5344CB8AC3E}">
        <p14:creationId xmlns:p14="http://schemas.microsoft.com/office/powerpoint/2010/main" val="329607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78F54E-321E-1EC7-C498-D9BBE9F5D6AE}"/>
              </a:ext>
            </a:extLst>
          </p:cNvPr>
          <p:cNvSpPr txBox="1"/>
          <p:nvPr/>
        </p:nvSpPr>
        <p:spPr>
          <a:xfrm>
            <a:off x="5878589" y="4843061"/>
            <a:ext cx="5640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https://www.imperial.ac.uk/study/courses/undergraduate/chemistry-bsc/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le.ac.uk</a:t>
            </a:r>
            <a:r>
              <a:rPr lang="en-US" dirty="0"/>
              <a:t>/courses/management-studies-</a:t>
            </a:r>
            <a:r>
              <a:rPr lang="en-US" dirty="0" err="1"/>
              <a:t>ba</a:t>
            </a:r>
            <a:r>
              <a:rPr lang="en-US" dirty="0"/>
              <a:t>/2023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4BF079-49D9-4D72-9E6D-523A7E762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2173" y="1353679"/>
            <a:ext cx="4858636" cy="4351338"/>
          </a:xfr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F0B6EF-B75E-42A0-08BE-D84F42A67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936" y="365125"/>
            <a:ext cx="5640864" cy="3520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86BD4E-BCE2-380A-A5DC-1EFDF0365FA2}"/>
              </a:ext>
            </a:extLst>
          </p:cNvPr>
          <p:cNvSpPr txBox="1"/>
          <p:nvPr/>
        </p:nvSpPr>
        <p:spPr>
          <a:xfrm>
            <a:off x="566530" y="5943600"/>
            <a:ext cx="475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Imperial – BSc Chemistry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94786-8568-FFA9-06D6-A8CEECFA2455}"/>
              </a:ext>
            </a:extLst>
          </p:cNvPr>
          <p:cNvSpPr txBox="1"/>
          <p:nvPr/>
        </p:nvSpPr>
        <p:spPr>
          <a:xfrm>
            <a:off x="5712936" y="4055165"/>
            <a:ext cx="56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Leicester – BA Business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414609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416E-DC91-D548-958C-84E25D10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</a:t>
            </a:r>
            <a:r>
              <a:rPr lang="zh-TW" altLang="en-US" dirty="0"/>
              <a:t> </a:t>
            </a:r>
            <a:r>
              <a:rPr lang="en-US" altLang="zh-TW" dirty="0"/>
              <a:t>grade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69DF-522E-374E-B7B1-0E6E7E6B1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由學校決定</a:t>
            </a:r>
            <a:r>
              <a:rPr lang="zh-TW" altLang="en-US" dirty="0"/>
              <a:t>，</a:t>
            </a:r>
            <a:r>
              <a:rPr lang="zh-CN" altLang="en-US" dirty="0"/>
              <a:t>一般根據</a:t>
            </a:r>
            <a:r>
              <a:rPr lang="en-US" altLang="zh-TW" dirty="0"/>
              <a:t>mock</a:t>
            </a:r>
            <a:r>
              <a:rPr lang="zh-TW" altLang="en-US" dirty="0"/>
              <a:t> </a:t>
            </a:r>
            <a:r>
              <a:rPr lang="en-US" altLang="zh-TW" dirty="0"/>
              <a:t>exam</a:t>
            </a:r>
            <a:r>
              <a:rPr lang="zh-TW" altLang="en-US" dirty="0"/>
              <a:t> </a:t>
            </a:r>
            <a:r>
              <a:rPr lang="zh-CN" altLang="en-US" dirty="0"/>
              <a:t>和日常表現成績推估</a:t>
            </a:r>
            <a:endParaRPr lang="en-GB" altLang="zh-CN" dirty="0"/>
          </a:p>
          <a:p>
            <a:r>
              <a:rPr lang="en-US" altLang="zh-TW" dirty="0"/>
              <a:t>2022-23</a:t>
            </a:r>
            <a:r>
              <a:rPr lang="zh-TW" altLang="en-US" dirty="0"/>
              <a:t> </a:t>
            </a:r>
            <a:r>
              <a:rPr lang="en-US" altLang="zh-TW" dirty="0"/>
              <a:t>year</a:t>
            </a:r>
            <a:r>
              <a:rPr lang="zh-TW" altLang="en-US" dirty="0"/>
              <a:t> </a:t>
            </a:r>
            <a:r>
              <a:rPr lang="en-US" altLang="zh-TW" dirty="0"/>
              <a:t>12</a:t>
            </a:r>
            <a:r>
              <a:rPr lang="zh-TW" altLang="en-US" dirty="0"/>
              <a:t>  </a:t>
            </a:r>
            <a:r>
              <a:rPr lang="zh-CN" altLang="en-US" dirty="0"/>
              <a:t>很多學校將會</a:t>
            </a:r>
            <a:r>
              <a:rPr lang="en-US" altLang="zh-CN" dirty="0"/>
              <a:t>4-5</a:t>
            </a:r>
            <a:r>
              <a:rPr lang="zh-CN" altLang="en-US" dirty="0"/>
              <a:t>月舉行</a:t>
            </a:r>
            <a:r>
              <a:rPr lang="en-US" altLang="zh-TW" dirty="0"/>
              <a:t>mock</a:t>
            </a:r>
            <a:r>
              <a:rPr lang="zh-TW" altLang="en-US" dirty="0"/>
              <a:t> </a:t>
            </a:r>
            <a:r>
              <a:rPr lang="en-US" altLang="zh-TW" dirty="0"/>
              <a:t>exam</a:t>
            </a:r>
            <a:r>
              <a:rPr lang="zh-TW" altLang="en-US" dirty="0"/>
              <a:t> </a:t>
            </a:r>
            <a:r>
              <a:rPr lang="zh-CN" altLang="en-US" dirty="0"/>
              <a:t>來決定成績</a:t>
            </a:r>
            <a:endParaRPr lang="en-GB" altLang="zh-CN" dirty="0"/>
          </a:p>
          <a:p>
            <a:r>
              <a:rPr lang="zh-CN" altLang="en-US" dirty="0"/>
              <a:t>例如</a:t>
            </a:r>
            <a:r>
              <a:rPr lang="en-US" altLang="zh-TW" dirty="0"/>
              <a:t>mock</a:t>
            </a:r>
            <a:r>
              <a:rPr lang="zh-TW" altLang="en-US" dirty="0"/>
              <a:t> </a:t>
            </a:r>
            <a:r>
              <a:rPr lang="en-US" altLang="zh-TW" dirty="0"/>
              <a:t>exam</a:t>
            </a:r>
            <a:r>
              <a:rPr lang="zh-TW" altLang="en-US" dirty="0"/>
              <a:t> </a:t>
            </a:r>
            <a:r>
              <a:rPr lang="zh-CN" altLang="en-US" dirty="0"/>
              <a:t>考</a:t>
            </a:r>
            <a:r>
              <a:rPr lang="zh-TW" altLang="en-US" dirty="0"/>
              <a:t> </a:t>
            </a:r>
            <a:r>
              <a:rPr lang="en-US" altLang="zh-TW" dirty="0"/>
              <a:t>BBC</a:t>
            </a:r>
            <a:r>
              <a:rPr lang="zh-TW" altLang="en-US" dirty="0"/>
              <a:t> 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zh-CN" altLang="en-US" dirty="0"/>
              <a:t>老師可以給</a:t>
            </a:r>
            <a:r>
              <a:rPr lang="en-US" altLang="zh-TW" dirty="0"/>
              <a:t>AAB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BBC</a:t>
            </a:r>
            <a:r>
              <a:rPr lang="zh-TW" altLang="en-US" dirty="0"/>
              <a:t> </a:t>
            </a:r>
            <a:r>
              <a:rPr lang="zh-CN" altLang="en-US" dirty="0"/>
              <a:t>的</a:t>
            </a:r>
            <a:r>
              <a:rPr lang="en-US" altLang="zh-TW" dirty="0"/>
              <a:t>prediction</a:t>
            </a:r>
            <a:r>
              <a:rPr lang="zh-TW" altLang="en-US" dirty="0"/>
              <a:t> </a:t>
            </a:r>
            <a:r>
              <a:rPr lang="en-US" altLang="zh-TW" dirty="0"/>
              <a:t>grade</a:t>
            </a:r>
          </a:p>
          <a:p>
            <a:r>
              <a:rPr lang="en-US" altLang="zh-TW" dirty="0"/>
              <a:t>Prediction</a:t>
            </a:r>
            <a:r>
              <a:rPr lang="zh-TW" altLang="en-US" dirty="0"/>
              <a:t> </a:t>
            </a:r>
            <a:r>
              <a:rPr lang="en-US" altLang="zh-TW" dirty="0"/>
              <a:t>grade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GB" altLang="zh-TW" dirty="0"/>
              <a:t>Typical Offer / Minimum </a:t>
            </a:r>
            <a:r>
              <a:rPr lang="en-US" altLang="zh-TW" dirty="0"/>
              <a:t>offer = Actual offer </a:t>
            </a:r>
          </a:p>
          <a:p>
            <a:endParaRPr lang="en-US" dirty="0"/>
          </a:p>
          <a:p>
            <a:r>
              <a:rPr lang="en-US" dirty="0"/>
              <a:t>Mock Exam – Prediction grade base line , </a:t>
            </a:r>
            <a:r>
              <a:rPr lang="en-US" dirty="0" err="1"/>
              <a:t>如果</a:t>
            </a:r>
            <a:r>
              <a:rPr lang="en-US" altLang="zh-TW" dirty="0" err="1"/>
              <a:t>mock</a:t>
            </a:r>
            <a:r>
              <a:rPr lang="zh-TW" altLang="en-US" dirty="0"/>
              <a:t> </a:t>
            </a:r>
            <a:r>
              <a:rPr lang="en-US" altLang="zh-TW" dirty="0"/>
              <a:t>exam</a:t>
            </a:r>
            <a:r>
              <a:rPr lang="zh-TW" altLang="en-US" dirty="0"/>
              <a:t> 考得差 例如 你希望大學要 </a:t>
            </a:r>
            <a:r>
              <a:rPr lang="en-US" altLang="zh-TW" dirty="0"/>
              <a:t>A</a:t>
            </a:r>
            <a:r>
              <a:rPr lang="zh-TW" altLang="en-US" dirty="0"/>
              <a:t>， 你考</a:t>
            </a:r>
            <a:r>
              <a:rPr lang="en-US" altLang="zh-TW" dirty="0"/>
              <a:t>C</a:t>
            </a:r>
            <a:r>
              <a:rPr lang="zh-TW" altLang="en-US" dirty="0"/>
              <a:t>， 很難升一個</a:t>
            </a:r>
            <a:r>
              <a:rPr lang="en-US" altLang="zh-TW" dirty="0"/>
              <a:t>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7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UCAS Points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" y="1872558"/>
            <a:ext cx="3550901" cy="1946655"/>
          </a:xfr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F4DD3D-3A8E-93E6-88F2-7E0B7CF3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87" y="65572"/>
            <a:ext cx="5715870" cy="4126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480EF-EB8F-67E4-B247-35C6A2992752}"/>
              </a:ext>
            </a:extLst>
          </p:cNvPr>
          <p:cNvSpPr txBox="1"/>
          <p:nvPr/>
        </p:nvSpPr>
        <p:spPr>
          <a:xfrm>
            <a:off x="302820" y="4001083"/>
            <a:ext cx="3811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www.gre.ac.uk</a:t>
            </a:r>
            <a:r>
              <a:rPr lang="en-US" dirty="0"/>
              <a:t>/undergraduate-courses/ach/</a:t>
            </a:r>
            <a:r>
              <a:rPr lang="en-US" dirty="0" err="1"/>
              <a:t>computer-science-bsc-hons#entry-requirements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787F0-3C74-F7FA-95F2-99D24DBD60E1}"/>
              </a:ext>
            </a:extLst>
          </p:cNvPr>
          <p:cNvSpPr txBox="1"/>
          <p:nvPr/>
        </p:nvSpPr>
        <p:spPr>
          <a:xfrm>
            <a:off x="4738480" y="4704362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tx1"/>
                </a:solidFill>
              </a:rPr>
              <a:t>音樂試</a:t>
            </a:r>
            <a:r>
              <a:rPr lang="en-US" altLang="zh-CN" sz="1800" dirty="0">
                <a:solidFill>
                  <a:schemeClr val="tx1"/>
                </a:solidFill>
              </a:rPr>
              <a:t> AB Exam board Grade 6-8 (6-30points)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EPQ (28points)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Free Standing </a:t>
            </a:r>
            <a:r>
              <a:rPr lang="en-US" altLang="zh-CN" sz="1800" dirty="0" err="1">
                <a:solidFill>
                  <a:schemeClr val="tx1"/>
                </a:solidFill>
              </a:rPr>
              <a:t>Maths</a:t>
            </a:r>
            <a:r>
              <a:rPr lang="en-US" altLang="zh-CN" sz="1800" dirty="0">
                <a:solidFill>
                  <a:schemeClr val="tx1"/>
                </a:solidFill>
              </a:rPr>
              <a:t> qualification (A=20)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IB Theory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of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knowledge</a:t>
            </a:r>
            <a:r>
              <a:rPr lang="zh-CN" altLang="en-US" sz="1800" dirty="0">
                <a:solidFill>
                  <a:schemeClr val="tx1"/>
                </a:solidFill>
              </a:rPr>
              <a:t> （</a:t>
            </a:r>
            <a:r>
              <a:rPr lang="en-US" altLang="zh-CN" sz="1800" dirty="0">
                <a:solidFill>
                  <a:schemeClr val="tx1"/>
                </a:solidFill>
              </a:rPr>
              <a:t>4-12)</a:t>
            </a:r>
          </a:p>
          <a:p>
            <a:r>
              <a:rPr lang="en-US" sz="1800" dirty="0">
                <a:solidFill>
                  <a:schemeClr val="tx1"/>
                </a:solidFill>
              </a:rPr>
              <a:t>Duke of Edinburgh (0)</a:t>
            </a:r>
          </a:p>
        </p:txBody>
      </p:sp>
    </p:spTree>
    <p:extLst>
      <p:ext uri="{BB962C8B-B14F-4D97-AF65-F5344CB8AC3E}">
        <p14:creationId xmlns:p14="http://schemas.microsoft.com/office/powerpoint/2010/main" val="301917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4EA9-6395-254C-ABBF-584708A8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挑選大學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AF4E-67DC-414D-9A26-AC9D0874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6618"/>
          </a:xfrm>
        </p:spPr>
        <p:txBody>
          <a:bodyPr>
            <a:normAutofit/>
          </a:bodyPr>
          <a:lstStyle/>
          <a:p>
            <a:r>
              <a:rPr lang="zh-CN" altLang="en-US" dirty="0"/>
              <a:t>以</a:t>
            </a:r>
            <a:r>
              <a:rPr lang="en-US" altLang="zh-TW" dirty="0"/>
              <a:t>prediction</a:t>
            </a:r>
            <a:r>
              <a:rPr lang="zh-TW" altLang="en-US" dirty="0"/>
              <a:t> </a:t>
            </a:r>
            <a:r>
              <a:rPr lang="en-US" altLang="zh-TW" dirty="0"/>
              <a:t>grade</a:t>
            </a:r>
            <a:r>
              <a:rPr lang="zh-TW" altLang="en-US" dirty="0"/>
              <a:t> </a:t>
            </a:r>
            <a:r>
              <a:rPr lang="zh-CN" altLang="en-US" dirty="0"/>
              <a:t>成績決定</a:t>
            </a:r>
            <a:endParaRPr lang="en-GB" altLang="zh-CN" dirty="0"/>
          </a:p>
          <a:p>
            <a:r>
              <a:rPr lang="en-US" altLang="zh-TW" dirty="0" err="1"/>
              <a:t>Ucas</a:t>
            </a:r>
            <a:r>
              <a:rPr lang="zh-TW" altLang="en-US" dirty="0"/>
              <a:t> </a:t>
            </a:r>
            <a:r>
              <a:rPr lang="zh-CN" altLang="en-US" dirty="0"/>
              <a:t>只有</a:t>
            </a:r>
            <a:r>
              <a:rPr lang="en-US" altLang="zh-TW" dirty="0"/>
              <a:t>5</a:t>
            </a:r>
            <a:r>
              <a:rPr lang="zh-CN" altLang="en-US" dirty="0"/>
              <a:t>個大學選擇</a:t>
            </a:r>
            <a:r>
              <a:rPr lang="zh-TW" altLang="en-US" dirty="0"/>
              <a:t>，</a:t>
            </a:r>
            <a:r>
              <a:rPr lang="zh-CN" altLang="en-US" dirty="0"/>
              <a:t>要審慎考慮</a:t>
            </a:r>
            <a:endParaRPr lang="en-GB" altLang="zh-CN" dirty="0"/>
          </a:p>
          <a:p>
            <a:r>
              <a:rPr lang="zh-CN" altLang="en-GB" dirty="0"/>
              <a:t>建議</a:t>
            </a:r>
            <a:r>
              <a:rPr lang="zh-TW" altLang="en-US" dirty="0"/>
              <a:t>：</a:t>
            </a:r>
            <a:r>
              <a:rPr lang="en-US" altLang="zh-TW" dirty="0"/>
              <a:t>AAA (conservative offer selection)</a:t>
            </a:r>
            <a:endParaRPr lang="en-US" altLang="zh-CN" dirty="0"/>
          </a:p>
          <a:p>
            <a:r>
              <a:rPr lang="zh-CN" altLang="en-US" dirty="0"/>
              <a:t>請留意大學英文水平要求</a:t>
            </a:r>
            <a:r>
              <a:rPr lang="en-GB" altLang="zh-CN" dirty="0"/>
              <a:t>, </a:t>
            </a:r>
            <a:r>
              <a:rPr lang="en-US" altLang="zh-CN" dirty="0"/>
              <a:t>GCSE</a:t>
            </a:r>
            <a:r>
              <a:rPr lang="zh-TW" altLang="en-US" dirty="0"/>
              <a:t> </a:t>
            </a:r>
            <a:r>
              <a:rPr lang="zh-CN" altLang="en-US" dirty="0"/>
              <a:t>和指定科目要求</a:t>
            </a:r>
            <a:r>
              <a:rPr lang="zh-TW" altLang="en-US" dirty="0"/>
              <a:t> </a:t>
            </a:r>
            <a:endParaRPr lang="en-GB" altLang="zh-TW" dirty="0"/>
          </a:p>
          <a:p>
            <a:r>
              <a:rPr lang="zh-CN" altLang="en-GB" dirty="0"/>
              <a:t>研究</a:t>
            </a:r>
            <a:r>
              <a:rPr lang="zh-CN" altLang="en-US" dirty="0"/>
              <a:t>大學提供的</a:t>
            </a:r>
            <a:r>
              <a:rPr lang="en-US" altLang="zh-TW" dirty="0"/>
              <a:t>course</a:t>
            </a:r>
            <a:r>
              <a:rPr lang="zh-TW" altLang="en-US" dirty="0"/>
              <a:t> </a:t>
            </a:r>
            <a:r>
              <a:rPr lang="en-US" altLang="zh-TW" dirty="0"/>
              <a:t>option,</a:t>
            </a:r>
            <a:r>
              <a:rPr lang="zh-TW" altLang="en-US" dirty="0"/>
              <a:t> </a:t>
            </a:r>
            <a:r>
              <a:rPr lang="zh-CN" altLang="en-US" dirty="0"/>
              <a:t>不同大學專業範圍不同</a:t>
            </a:r>
            <a:endParaRPr lang="en-GB" altLang="zh-CN" dirty="0"/>
          </a:p>
          <a:p>
            <a:endParaRPr lang="en-GB" altLang="zh-CN" dirty="0"/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C70853-A3AB-A627-4305-0AD0B243D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35944"/>
              </p:ext>
            </p:extLst>
          </p:nvPr>
        </p:nvGraphicFramePr>
        <p:xfrm>
          <a:off x="1093305" y="4532242"/>
          <a:ext cx="9919255" cy="16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851">
                  <a:extLst>
                    <a:ext uri="{9D8B030D-6E8A-4147-A177-3AD203B41FA5}">
                      <a16:colId xmlns:a16="http://schemas.microsoft.com/office/drawing/2014/main" val="1695909280"/>
                    </a:ext>
                  </a:extLst>
                </a:gridCol>
                <a:gridCol w="1983851">
                  <a:extLst>
                    <a:ext uri="{9D8B030D-6E8A-4147-A177-3AD203B41FA5}">
                      <a16:colId xmlns:a16="http://schemas.microsoft.com/office/drawing/2014/main" val="615037953"/>
                    </a:ext>
                  </a:extLst>
                </a:gridCol>
                <a:gridCol w="1983851">
                  <a:extLst>
                    <a:ext uri="{9D8B030D-6E8A-4147-A177-3AD203B41FA5}">
                      <a16:colId xmlns:a16="http://schemas.microsoft.com/office/drawing/2014/main" val="2948231583"/>
                    </a:ext>
                  </a:extLst>
                </a:gridCol>
                <a:gridCol w="1983851">
                  <a:extLst>
                    <a:ext uri="{9D8B030D-6E8A-4147-A177-3AD203B41FA5}">
                      <a16:colId xmlns:a16="http://schemas.microsoft.com/office/drawing/2014/main" val="3253098845"/>
                    </a:ext>
                  </a:extLst>
                </a:gridCol>
                <a:gridCol w="1983851">
                  <a:extLst>
                    <a:ext uri="{9D8B030D-6E8A-4147-A177-3AD203B41FA5}">
                      <a16:colId xmlns:a16="http://schemas.microsoft.com/office/drawing/2014/main" val="1743924119"/>
                    </a:ext>
                  </a:extLst>
                </a:gridCol>
              </a:tblGrid>
              <a:tr h="844161">
                <a:tc rowSpan="2">
                  <a:txBody>
                    <a:bodyPr/>
                    <a:lstStyle/>
                    <a:p>
                      <a:r>
                        <a:rPr lang="en-US" dirty="0"/>
                        <a:t>AAA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A*AA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AAA (Same)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ABB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37496"/>
                  </a:ext>
                </a:extLst>
              </a:tr>
              <a:tr h="7759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5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1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EC6D-4EFA-1CF2-334D-D217A683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D674-7384-D367-3DC9-5013C22F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5299"/>
            <a:ext cx="7505700" cy="306070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很多學生都會說因為考過GCSE</a:t>
            </a:r>
            <a:r>
              <a:rPr lang="zh-TW" altLang="en-US" dirty="0"/>
              <a:t> 拿到 </a:t>
            </a:r>
            <a:r>
              <a:rPr lang="en-US" altLang="zh-TW" dirty="0"/>
              <a:t>6</a:t>
            </a:r>
            <a:r>
              <a:rPr lang="zh-TW" altLang="en-US" dirty="0"/>
              <a:t>分以上不需要考 （錯誤）</a:t>
            </a:r>
            <a:endParaRPr lang="en-GB" altLang="zh-TW" dirty="0"/>
          </a:p>
          <a:p>
            <a:r>
              <a:rPr lang="en-US" dirty="0" err="1"/>
              <a:t>學生簽證法例</a:t>
            </a:r>
            <a:r>
              <a:rPr lang="zh-TW" altLang="en-US" dirty="0"/>
              <a:t>：</a:t>
            </a:r>
            <a:endParaRPr lang="en-GB" altLang="zh-TW" dirty="0"/>
          </a:p>
          <a:p>
            <a:pPr lvl="1"/>
            <a:r>
              <a:rPr lang="zh-TW" altLang="en-US" dirty="0"/>
              <a:t>需要證明學生英文程度，除非學生是 </a:t>
            </a:r>
            <a:r>
              <a:rPr lang="en-US" altLang="zh-TW" dirty="0"/>
              <a:t>child</a:t>
            </a:r>
            <a:r>
              <a:rPr lang="zh-TW" altLang="en-US" dirty="0"/>
              <a:t> </a:t>
            </a:r>
            <a:r>
              <a:rPr lang="en-US" altLang="zh-TW" dirty="0"/>
              <a:t>student</a:t>
            </a:r>
            <a:r>
              <a:rPr lang="zh-TW" altLang="en-US" dirty="0"/>
              <a:t> 升上 </a:t>
            </a:r>
            <a:r>
              <a:rPr lang="en-US" altLang="zh-TW" dirty="0"/>
              <a:t>student</a:t>
            </a:r>
            <a:r>
              <a:rPr lang="zh-TW" altLang="en-US" dirty="0"/>
              <a:t> </a:t>
            </a:r>
            <a:r>
              <a:rPr lang="en-US" altLang="zh-TW" dirty="0"/>
              <a:t>visa</a:t>
            </a:r>
          </a:p>
          <a:p>
            <a:r>
              <a:rPr lang="en-US" dirty="0" err="1"/>
              <a:t>大學考慮</a:t>
            </a:r>
            <a:r>
              <a:rPr lang="zh-TW" altLang="en-US" dirty="0"/>
              <a:t>：</a:t>
            </a:r>
            <a:endParaRPr lang="en-GB" altLang="zh-TW" dirty="0"/>
          </a:p>
          <a:p>
            <a:pPr lvl="1"/>
            <a:r>
              <a:rPr lang="zh-TW" altLang="en-US" dirty="0"/>
              <a:t>海外學生水平 ， </a:t>
            </a:r>
            <a:r>
              <a:rPr lang="en-US" altLang="zh-TW" dirty="0"/>
              <a:t>IELTS</a:t>
            </a:r>
            <a:r>
              <a:rPr lang="zh-TW" altLang="en-US" dirty="0"/>
              <a:t> 可以比較綜合地給到包括口語的能力指示</a:t>
            </a:r>
            <a:endParaRPr lang="en-US" altLang="zh-TW" dirty="0"/>
          </a:p>
          <a:p>
            <a:pPr lvl="1"/>
            <a:r>
              <a:rPr lang="en-US" altLang="zh-TW" dirty="0"/>
              <a:t>2</a:t>
            </a:r>
            <a:r>
              <a:rPr lang="zh-TW" altLang="en-US" dirty="0"/>
              <a:t>年限期，建議</a:t>
            </a:r>
            <a:r>
              <a:rPr lang="en-US" altLang="zh-TW" dirty="0"/>
              <a:t>year</a:t>
            </a:r>
            <a:r>
              <a:rPr lang="zh-TW" altLang="en-US" dirty="0"/>
              <a:t> </a:t>
            </a:r>
            <a:r>
              <a:rPr lang="en-US" altLang="zh-TW" dirty="0"/>
              <a:t>12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月開始報考</a:t>
            </a:r>
            <a:endParaRPr lang="en-GB" altLang="zh-TW" dirty="0"/>
          </a:p>
          <a:p>
            <a:pPr lvl="1"/>
            <a:r>
              <a:rPr lang="en-US" altLang="zh-TW" dirty="0"/>
              <a:t>9</a:t>
            </a:r>
            <a:r>
              <a:rPr lang="zh-TW" altLang="en-US" dirty="0"/>
              <a:t>月底前有</a:t>
            </a:r>
            <a:r>
              <a:rPr lang="en-US" altLang="zh-TW" dirty="0"/>
              <a:t>7</a:t>
            </a:r>
            <a:r>
              <a:rPr lang="zh-TW" altLang="en-US" dirty="0"/>
              <a:t>分</a:t>
            </a:r>
            <a:endParaRPr lang="en-GB" altLang="zh-TW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C2F9DE-C8EE-AD01-FD9F-46AAB3F42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61" y="225425"/>
            <a:ext cx="7772400" cy="2370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E8E694-2789-9ED5-A24E-0DA56F8032A4}"/>
              </a:ext>
            </a:extLst>
          </p:cNvPr>
          <p:cNvSpPr txBox="1"/>
          <p:nvPr/>
        </p:nvSpPr>
        <p:spPr>
          <a:xfrm>
            <a:off x="9461500" y="2857500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UCL English requirement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4B753-0CFA-3EE1-09CA-11C1BB8D1CD0}"/>
              </a:ext>
            </a:extLst>
          </p:cNvPr>
          <p:cNvSpPr txBox="1"/>
          <p:nvPr/>
        </p:nvSpPr>
        <p:spPr>
          <a:xfrm>
            <a:off x="5671930" y="560794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www.ucl.ac.uk</a:t>
            </a:r>
            <a:r>
              <a:rPr lang="en-US" dirty="0"/>
              <a:t>/prospective-students/undergraduate/how-apply/</a:t>
            </a:r>
            <a:r>
              <a:rPr lang="en-US" dirty="0" err="1"/>
              <a:t>english</a:t>
            </a:r>
            <a:r>
              <a:rPr lang="en-US" dirty="0"/>
              <a:t>-language-requirements</a:t>
            </a:r>
          </a:p>
        </p:txBody>
      </p:sp>
    </p:spTree>
    <p:extLst>
      <p:ext uri="{BB962C8B-B14F-4D97-AF65-F5344CB8AC3E}">
        <p14:creationId xmlns:p14="http://schemas.microsoft.com/office/powerpoint/2010/main" val="293233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9D63-4B5F-DBBB-B19D-6D90F36F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GCSE English </a:t>
            </a:r>
            <a:r>
              <a:rPr lang="en-US" dirty="0" err="1"/>
              <a:t>可以接受嗎</a:t>
            </a:r>
            <a:r>
              <a:rPr lang="zh-TW" altLang="en-US" dirty="0"/>
              <a:t>？</a:t>
            </a: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AEF402-FE41-137C-9A5B-CC2C49BC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99" y="1690688"/>
            <a:ext cx="4341202" cy="4351338"/>
          </a:xfr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FD2DA3-EAF3-C21C-BDE4-24C966D31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99" y="1546225"/>
            <a:ext cx="5029200" cy="2535382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8A133F6-F997-21FF-FC21-AE4B7DE8C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720840"/>
            <a:ext cx="6096004" cy="10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5361</TotalTime>
  <Words>1751</Words>
  <Application>Microsoft Macintosh PowerPoint</Application>
  <PresentationFormat>Widescreen</PresentationFormat>
  <Paragraphs>212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UCAS 申請</vt:lpstr>
      <vt:lpstr>Ucas 大學申請 時間表</vt:lpstr>
      <vt:lpstr>決定學科</vt:lpstr>
      <vt:lpstr>Prediction grade</vt:lpstr>
      <vt:lpstr>Prediction grade</vt:lpstr>
      <vt:lpstr>UCAS Points</vt:lpstr>
      <vt:lpstr>挑選大學</vt:lpstr>
      <vt:lpstr>IELTS</vt:lpstr>
      <vt:lpstr>GCSE English 可以接受嗎？</vt:lpstr>
      <vt:lpstr>大學排名榜 vs 畢業以後</vt:lpstr>
      <vt:lpstr>學科考慮</vt:lpstr>
      <vt:lpstr>專業對接</vt:lpstr>
      <vt:lpstr>入學試</vt:lpstr>
      <vt:lpstr>ucas 申請方法</vt:lpstr>
      <vt:lpstr>自薦信 (personal statement)</vt:lpstr>
      <vt:lpstr>申請之後</vt:lpstr>
      <vt:lpstr>Latest trend</vt:lpstr>
      <vt:lpstr>8月放榜</vt:lpstr>
      <vt:lpstr>Clearing</vt:lpstr>
      <vt:lpstr>簽證和入學安排</vt:lpstr>
      <vt:lpstr>2024年申請大學改革</vt:lpstr>
      <vt:lpstr>Ucas 個別指導</vt:lpstr>
      <vt:lpstr>Q&amp;A 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UCAS 申請</dc:title>
  <dc:creator>Eve Lee</dc:creator>
  <cp:lastModifiedBy>Eve Lee</cp:lastModifiedBy>
  <cp:revision>29</cp:revision>
  <dcterms:created xsi:type="dcterms:W3CDTF">2020-06-07T18:58:14Z</dcterms:created>
  <dcterms:modified xsi:type="dcterms:W3CDTF">2023-03-05T12:07:37Z</dcterms:modified>
</cp:coreProperties>
</file>