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71"/>
    <p:restoredTop sz="94679"/>
  </p:normalViewPr>
  <p:slideViewPr>
    <p:cSldViewPr snapToGrid="0" snapToObjects="1">
      <p:cViewPr varScale="1">
        <p:scale>
          <a:sx n="104" d="100"/>
          <a:sy n="104" d="100"/>
        </p:scale>
        <p:origin x="34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A354F-D305-DC6C-1F3B-7A06E88315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DF5E8E-2BF8-EC24-B4D7-1F25EEB51A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563D6E-73A9-22A2-A5D9-F732428C3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373C1-7965-4F43-A4A6-02968559872E}" type="datetimeFigureOut">
              <a:rPr lang="en-US" smtClean="0"/>
              <a:t>7/6/22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1A2241-AF67-D02B-4185-55FA37C59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FCF628-57CD-222C-F573-0300F085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8E7EE-1576-4C42-A1B3-1CC420135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085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37C36-52FA-93EB-0FEC-9A63332DB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A94F68-A1E2-86C7-A548-F9021841DC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E41591-5F1B-7D3F-78BB-A6BC03E6E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373C1-7965-4F43-A4A6-02968559872E}" type="datetimeFigureOut">
              <a:rPr lang="en-US" smtClean="0"/>
              <a:t>7/6/22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1C43ED-5F75-DA65-4082-07F4C6C13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6EDAD2-E8A3-773A-D564-93F1F747A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8E7EE-1576-4C42-A1B3-1CC420135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593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CE5F76E-E9D7-8F5B-AF96-F229C8534F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3A71BA-D703-9C76-F3A3-3E535C8EDD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DDDFCF-FB10-BE72-2928-6C03B1301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373C1-7965-4F43-A4A6-02968559872E}" type="datetimeFigureOut">
              <a:rPr lang="en-US" smtClean="0"/>
              <a:t>7/6/22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832431-B81E-73AB-6DBD-38A5FB6D4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D7A7AB-D926-C352-0DF5-7906E97E0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8E7EE-1576-4C42-A1B3-1CC420135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1632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F9674-DD0D-49DC-EA4C-F0EE9A93D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7DFB22-EFCF-9791-7CFA-940B1355BC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D37DC5-57C6-8F4B-BC70-EB68242C1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373C1-7965-4F43-A4A6-02968559872E}" type="datetimeFigureOut">
              <a:rPr lang="en-US" smtClean="0"/>
              <a:t>7/6/22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1473F2-C38A-5EF9-D6C2-441F3523F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79BCC6-5535-BE51-66AC-7806136C0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8E7EE-1576-4C42-A1B3-1CC420135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872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024ED-BAB1-8D0C-3824-AA1DCF72A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CE8ED3-A76E-A424-14DB-027D39B4EE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ACE343-0235-AB44-AB09-CC36170B2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373C1-7965-4F43-A4A6-02968559872E}" type="datetimeFigureOut">
              <a:rPr lang="en-US" smtClean="0"/>
              <a:t>7/6/22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0DC2C1-18DC-4DC7-386B-DAF23A51B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CBD5F4-9537-91E4-E290-FFD55F8D5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8E7EE-1576-4C42-A1B3-1CC420135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746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97520-1D3A-EE31-4FC1-919662B9E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509C1B-F423-9C9E-A26D-8C2E318F5C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F2C3B2-C563-D46E-5D0E-F4FFD7C282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E7A7EA-DF82-10DB-D821-663BF6C29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373C1-7965-4F43-A4A6-02968559872E}" type="datetimeFigureOut">
              <a:rPr lang="en-US" smtClean="0"/>
              <a:t>7/6/22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D24D15-3472-64AD-B547-C471344DC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282DC7-E46C-B32A-09F6-4F85AA7C7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8E7EE-1576-4C42-A1B3-1CC420135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37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662BC-7B0B-2254-6372-C64EE92D8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CB1D41-6BF7-6258-202A-4FFC697CA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570582-8A3B-044D-A23D-AD2EF2CBA1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FC3ED2-D764-E4E5-B85B-4E79932BB6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B5BAD9-5084-BA11-1969-6EA80D2A95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2FF8D16-782F-AF26-F63F-78E0441EE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373C1-7965-4F43-A4A6-02968559872E}" type="datetimeFigureOut">
              <a:rPr lang="en-US" smtClean="0"/>
              <a:t>7/6/22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F76F58-402B-D5CB-C52D-D0493622D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9562E2C-BA20-1A41-28F3-7A3C3DB38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8E7EE-1576-4C42-A1B3-1CC420135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235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F8B65-4E7D-AEF1-B600-0682BAB37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4E65CE-04A7-342A-2818-DF0E8053F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373C1-7965-4F43-A4A6-02968559872E}" type="datetimeFigureOut">
              <a:rPr lang="en-US" smtClean="0"/>
              <a:t>7/6/22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16CA1F-2F52-565B-E84B-EB1249111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3242AD-9DA8-E7FC-9E40-B2EE98EF6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8E7EE-1576-4C42-A1B3-1CC420135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335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44FB82C-88AC-83ED-6473-A05147894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373C1-7965-4F43-A4A6-02968559872E}" type="datetimeFigureOut">
              <a:rPr lang="en-US" smtClean="0"/>
              <a:t>7/6/22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CEC8D3-B5EB-BBBB-B9B8-2E1E30F38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F03B26-720E-44F4-19B9-0A688BF4A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8E7EE-1576-4C42-A1B3-1CC420135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065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55796-8F2C-B922-4034-A226A4E03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4C73E8-AA68-7DF5-EE3E-43D2014844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3F6D7E-E263-378A-C10E-4E6167D18C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4C80BE-548F-A84B-40EC-E15AD0753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373C1-7965-4F43-A4A6-02968559872E}" type="datetimeFigureOut">
              <a:rPr lang="en-US" smtClean="0"/>
              <a:t>7/6/22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6B93F8-7F07-F757-03C0-6AFC7ED21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F3EDD0-5BB6-FD42-63A2-0197ACC17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8E7EE-1576-4C42-A1B3-1CC420135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082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A871CC-6B90-CDD9-CA02-C67E5589C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0733B3A-22DF-2969-3304-D7A9A15A79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685E9C-C5A8-A1E8-3EB1-E4A30C03E2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6D0AD8-0C28-1A0A-F9B0-39E7DC2CF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373C1-7965-4F43-A4A6-02968559872E}" type="datetimeFigureOut">
              <a:rPr lang="en-US" smtClean="0"/>
              <a:t>7/6/22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67A5D1-C078-BF84-41EA-94774A081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A543FD-74ED-970A-9447-EFB12A79D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8E7EE-1576-4C42-A1B3-1CC420135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561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4F1616-E12E-6C6D-6A21-3D9755FB9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C9191E-A8D9-F54F-4135-7100F59533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68DCFE-54D1-59D0-E42C-842959C20D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7373C1-7965-4F43-A4A6-02968559872E}" type="datetimeFigureOut">
              <a:rPr lang="en-US" smtClean="0"/>
              <a:t>7/6/22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C7746-A6A9-7EBA-6831-AE0F677549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003289-5827-EBFE-00AF-5BAD484DBC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A8E7EE-1576-4C42-A1B3-1CC420135F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624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3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A6371-953F-74B3-8ABA-0C1BFC23B97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405189-B9DD-826F-AC5C-300C37E6923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6EEC4C-5F8A-AA88-5747-9E8B62BC25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4569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396CD5D-753B-E61C-AE6C-3CBBE0E28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重溫有關寄宿家庭事宜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67CD7B-5BC5-CC52-AB11-53A9BF92C2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64612" y="4750893"/>
            <a:ext cx="4087305" cy="11478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https://</a:t>
            </a:r>
            <a:r>
              <a:rPr lang="en-US" sz="2000" dirty="0" err="1">
                <a:solidFill>
                  <a:schemeClr val="tx1"/>
                </a:solidFill>
              </a:rPr>
              <a:t>www.eliteacs.com</a:t>
            </a:r>
            <a:r>
              <a:rPr lang="en-US" sz="2000" dirty="0">
                <a:solidFill>
                  <a:schemeClr val="tx1"/>
                </a:solidFill>
              </a:rPr>
              <a:t>/hostfamilyzoomjun21/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48C99154-2BA9-4F01-E1F3-D7B55B36FF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450" b="1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43174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D21898E-86C0-4C8A-A76C-DF33E844C8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542" y="0"/>
            <a:ext cx="10432916" cy="6858000"/>
          </a:xfrm>
          <a:custGeom>
            <a:avLst/>
            <a:gdLst>
              <a:gd name="connsiteX0" fmla="*/ 1287962 w 10432916"/>
              <a:gd name="connsiteY0" fmla="*/ 0 h 6858000"/>
              <a:gd name="connsiteX1" fmla="*/ 9144956 w 10432916"/>
              <a:gd name="connsiteY1" fmla="*/ 0 h 6858000"/>
              <a:gd name="connsiteX2" fmla="*/ 9241731 w 10432916"/>
              <a:gd name="connsiteY2" fmla="*/ 111692 h 6858000"/>
              <a:gd name="connsiteX3" fmla="*/ 10432916 w 10432916"/>
              <a:gd name="connsiteY3" fmla="*/ 3429001 h 6858000"/>
              <a:gd name="connsiteX4" fmla="*/ 9241730 w 10432916"/>
              <a:gd name="connsiteY4" fmla="*/ 6746310 h 6858000"/>
              <a:gd name="connsiteX5" fmla="*/ 9144957 w 10432916"/>
              <a:gd name="connsiteY5" fmla="*/ 6858000 h 6858000"/>
              <a:gd name="connsiteX6" fmla="*/ 1287959 w 10432916"/>
              <a:gd name="connsiteY6" fmla="*/ 6858000 h 6858000"/>
              <a:gd name="connsiteX7" fmla="*/ 1191186 w 10432916"/>
              <a:gd name="connsiteY7" fmla="*/ 6746310 h 6858000"/>
              <a:gd name="connsiteX8" fmla="*/ 0 w 10432916"/>
              <a:gd name="connsiteY8" fmla="*/ 3429001 h 6858000"/>
              <a:gd name="connsiteX9" fmla="*/ 1191186 w 10432916"/>
              <a:gd name="connsiteY9" fmla="*/ 11169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432916" h="6858000">
                <a:moveTo>
                  <a:pt x="1287962" y="0"/>
                </a:moveTo>
                <a:lnTo>
                  <a:pt x="9144956" y="0"/>
                </a:lnTo>
                <a:lnTo>
                  <a:pt x="9241731" y="111692"/>
                </a:lnTo>
                <a:cubicBezTo>
                  <a:pt x="9985889" y="1013175"/>
                  <a:pt x="10432916" y="2168897"/>
                  <a:pt x="10432916" y="3429001"/>
                </a:cubicBezTo>
                <a:cubicBezTo>
                  <a:pt x="10432916" y="4689105"/>
                  <a:pt x="9985889" y="5844827"/>
                  <a:pt x="9241730" y="6746310"/>
                </a:cubicBezTo>
                <a:lnTo>
                  <a:pt x="9144957" y="6858000"/>
                </a:lnTo>
                <a:lnTo>
                  <a:pt x="1287959" y="6858000"/>
                </a:lnTo>
                <a:lnTo>
                  <a:pt x="1191186" y="6746310"/>
                </a:lnTo>
                <a:cubicBezTo>
                  <a:pt x="447027" y="5844827"/>
                  <a:pt x="0" y="4689105"/>
                  <a:pt x="0" y="3429001"/>
                </a:cubicBezTo>
                <a:cubicBezTo>
                  <a:pt x="0" y="2168897"/>
                  <a:pt x="447027" y="1013175"/>
                  <a:pt x="1191186" y="111692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C8F04BD-D093-45D0-B54C-50FDB308B4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4942" y="0"/>
            <a:ext cx="9922116" cy="6858000"/>
          </a:xfrm>
          <a:custGeom>
            <a:avLst/>
            <a:gdLst>
              <a:gd name="connsiteX0" fmla="*/ 1378575 w 9922116"/>
              <a:gd name="connsiteY0" fmla="*/ 0 h 6858000"/>
              <a:gd name="connsiteX1" fmla="*/ 8543542 w 9922116"/>
              <a:gd name="connsiteY1" fmla="*/ 0 h 6858000"/>
              <a:gd name="connsiteX2" fmla="*/ 8633323 w 9922116"/>
              <a:gd name="connsiteY2" fmla="*/ 94145 h 6858000"/>
              <a:gd name="connsiteX3" fmla="*/ 9922116 w 9922116"/>
              <a:gd name="connsiteY3" fmla="*/ 3429001 h 6858000"/>
              <a:gd name="connsiteX4" fmla="*/ 8633323 w 9922116"/>
              <a:gd name="connsiteY4" fmla="*/ 6763858 h 6858000"/>
              <a:gd name="connsiteX5" fmla="*/ 8543544 w 9922116"/>
              <a:gd name="connsiteY5" fmla="*/ 6858000 h 6858000"/>
              <a:gd name="connsiteX6" fmla="*/ 1378573 w 9922116"/>
              <a:gd name="connsiteY6" fmla="*/ 6858000 h 6858000"/>
              <a:gd name="connsiteX7" fmla="*/ 1288793 w 9922116"/>
              <a:gd name="connsiteY7" fmla="*/ 6763858 h 6858000"/>
              <a:gd name="connsiteX8" fmla="*/ 0 w 9922116"/>
              <a:gd name="connsiteY8" fmla="*/ 3429001 h 6858000"/>
              <a:gd name="connsiteX9" fmla="*/ 1288793 w 9922116"/>
              <a:gd name="connsiteY9" fmla="*/ 941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22116" h="6858000">
                <a:moveTo>
                  <a:pt x="1378575" y="0"/>
                </a:moveTo>
                <a:lnTo>
                  <a:pt x="8543542" y="0"/>
                </a:lnTo>
                <a:lnTo>
                  <a:pt x="8633323" y="94145"/>
                </a:lnTo>
                <a:cubicBezTo>
                  <a:pt x="9434072" y="974941"/>
                  <a:pt x="9922116" y="2144991"/>
                  <a:pt x="9922116" y="3429001"/>
                </a:cubicBezTo>
                <a:cubicBezTo>
                  <a:pt x="9922116" y="4713011"/>
                  <a:pt x="9434072" y="5883061"/>
                  <a:pt x="8633323" y="6763858"/>
                </a:cubicBezTo>
                <a:lnTo>
                  <a:pt x="8543544" y="6858000"/>
                </a:lnTo>
                <a:lnTo>
                  <a:pt x="1378573" y="6858000"/>
                </a:lnTo>
                <a:lnTo>
                  <a:pt x="1288793" y="6763858"/>
                </a:lnTo>
                <a:cubicBezTo>
                  <a:pt x="488044" y="5883061"/>
                  <a:pt x="0" y="4713011"/>
                  <a:pt x="0" y="3429001"/>
                </a:cubicBezTo>
                <a:cubicBezTo>
                  <a:pt x="0" y="2144991"/>
                  <a:pt x="488044" y="974941"/>
                  <a:pt x="1288793" y="94145"/>
                </a:cubicBezTo>
                <a:close/>
              </a:path>
            </a:pathLst>
          </a:cu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8FAEE3B-F82F-A0CF-5D9E-A4F4CB461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1147" y="365760"/>
            <a:ext cx="7569706" cy="1288238"/>
          </a:xfrm>
        </p:spPr>
        <p:txBody>
          <a:bodyPr anchor="ctr">
            <a:normAutofit/>
          </a:bodyPr>
          <a:lstStyle/>
          <a:p>
            <a:pPr algn="ctr"/>
            <a:r>
              <a:rPr lang="en-US" dirty="0" err="1"/>
              <a:t>申請表格</a:t>
            </a:r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380CBBD-B84F-A7CE-389A-DB4412251D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5569" y="1956816"/>
            <a:ext cx="7860863" cy="4024884"/>
          </a:xfrm>
        </p:spPr>
        <p:txBody>
          <a:bodyPr anchor="t">
            <a:normAutofit/>
          </a:bodyPr>
          <a:lstStyle/>
          <a:p>
            <a:r>
              <a:rPr lang="en-US" sz="2400"/>
              <a:t>截止日期</a:t>
            </a:r>
            <a:r>
              <a:rPr lang="zh-TW" altLang="en-US" sz="2400"/>
              <a:t>： </a:t>
            </a:r>
            <a:r>
              <a:rPr lang="en-US" altLang="zh-TW" sz="2400" b="1"/>
              <a:t>7</a:t>
            </a:r>
            <a:r>
              <a:rPr lang="zh-TW" altLang="en-US" sz="2400" b="1"/>
              <a:t>月</a:t>
            </a:r>
            <a:r>
              <a:rPr lang="en-US" altLang="zh-TW" sz="2400" b="1"/>
              <a:t>15</a:t>
            </a:r>
            <a:r>
              <a:rPr lang="zh-TW" altLang="en-US" sz="2400" b="1"/>
              <a:t>日</a:t>
            </a:r>
            <a:endParaRPr lang="en-GB" altLang="zh-TW" sz="2400" b="1"/>
          </a:p>
          <a:p>
            <a:r>
              <a:rPr lang="en-US" sz="2400"/>
              <a:t>請準確填寫需要住宿日子</a:t>
            </a:r>
            <a:r>
              <a:rPr lang="zh-TW" altLang="en-US" sz="2400"/>
              <a:t>，如果有任何日子可能有變數，例如 </a:t>
            </a:r>
            <a:r>
              <a:rPr lang="en-US" altLang="zh-TW" sz="2400"/>
              <a:t>2</a:t>
            </a:r>
            <a:r>
              <a:rPr lang="zh-TW" altLang="en-US" sz="2400"/>
              <a:t>月解除隔離會親自帶學生，麻煩請把所有情況寫上</a:t>
            </a:r>
            <a:endParaRPr lang="en-GB" altLang="zh-TW" sz="2400"/>
          </a:p>
          <a:p>
            <a:r>
              <a:rPr lang="zh-TW" altLang="en-US" sz="2400"/>
              <a:t>第一學期不可以取消，第二學期開始需要</a:t>
            </a:r>
            <a:r>
              <a:rPr lang="en-US" altLang="zh-TW" sz="2400"/>
              <a:t>5</a:t>
            </a:r>
            <a:r>
              <a:rPr lang="zh-TW" altLang="en-US" sz="2400"/>
              <a:t>星期通知。</a:t>
            </a:r>
            <a:endParaRPr lang="en-GB" altLang="zh-TW" sz="2400"/>
          </a:p>
          <a:p>
            <a:r>
              <a:rPr lang="en-GB" sz="2400"/>
              <a:t>如果需要假期安排</a:t>
            </a:r>
            <a:r>
              <a:rPr lang="zh-TW" altLang="en-US" sz="2400"/>
              <a:t>，但希望對一點彈性，建議參加假期營</a:t>
            </a:r>
            <a:endParaRPr lang="en-GB" altLang="zh-TW" sz="2400"/>
          </a:p>
          <a:p>
            <a:r>
              <a:rPr lang="en-US" sz="2400"/>
              <a:t>超過限期填寫表格</a:t>
            </a:r>
            <a:r>
              <a:rPr lang="zh-TW" altLang="en-US" sz="2400"/>
              <a:t>，有可能不可以安排住宿，或者安排距離學校超過</a:t>
            </a:r>
            <a:r>
              <a:rPr lang="en-US" altLang="zh-TW" sz="2400"/>
              <a:t>1</a:t>
            </a:r>
            <a:r>
              <a:rPr lang="zh-TW" altLang="en-US" sz="2400"/>
              <a:t>小時車程住宿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9899524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 4">
            <a:extLst>
              <a:ext uri="{FF2B5EF4-FFF2-40B4-BE49-F238E27FC236}">
                <a16:creationId xmlns:a16="http://schemas.microsoft.com/office/drawing/2014/main" id="{B3B48D5A-1A3C-1002-F0D6-03D8DF3CD2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1" b="1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60CB78-A349-DC17-780D-D2C29F8F1C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altLang="zh-TW" sz="5200">
                <a:solidFill>
                  <a:srgbClr val="FFFFFF"/>
                </a:solidFill>
              </a:rPr>
              <a:t>Q&amp;A</a:t>
            </a:r>
            <a:endParaRPr lang="en-US" sz="520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33F499-A3CE-D4CB-7DE5-AF6C2E82F1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請透過</a:t>
            </a:r>
            <a:r>
              <a:rPr lang="en-US" altLang="zh-TW">
                <a:solidFill>
                  <a:srgbClr val="FFFFFF"/>
                </a:solidFill>
              </a:rPr>
              <a:t>whatsapp</a:t>
            </a:r>
            <a:r>
              <a:rPr lang="zh-TW" altLang="en-US">
                <a:solidFill>
                  <a:srgbClr val="FFFFFF"/>
                </a:solidFill>
              </a:rPr>
              <a:t> 發問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211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9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E663C6-7956-54C1-6FF2-478752D24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193" y="489507"/>
            <a:ext cx="3091607" cy="1655483"/>
          </a:xfrm>
        </p:spPr>
        <p:txBody>
          <a:bodyPr anchor="b">
            <a:normAutofit/>
          </a:bodyPr>
          <a:lstStyle/>
          <a:p>
            <a:r>
              <a:rPr lang="en-US" altLang="zh-TW" sz="4000"/>
              <a:t>2022-23</a:t>
            </a:r>
            <a:endParaRPr lang="en-US" sz="4000"/>
          </a:p>
        </p:txBody>
      </p:sp>
      <p:pic>
        <p:nvPicPr>
          <p:cNvPr id="5" name="Picture 4" descr="A picture containing grass, sky, outdoor, building&#10;&#10;Description automatically generated">
            <a:extLst>
              <a:ext uri="{FF2B5EF4-FFF2-40B4-BE49-F238E27FC236}">
                <a16:creationId xmlns:a16="http://schemas.microsoft.com/office/drawing/2014/main" id="{F6D0C877-9A2A-6B29-2057-E81DE2C7BB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90" r="2932"/>
          <a:stretch/>
        </p:blipFill>
        <p:spPr>
          <a:xfrm>
            <a:off x="20" y="431"/>
            <a:ext cx="8115280" cy="640831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4D67CE-35C5-1104-526D-D7FCB8C7A5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3193" y="2418408"/>
            <a:ext cx="2942813" cy="3540265"/>
          </a:xfrm>
        </p:spPr>
        <p:txBody>
          <a:bodyPr>
            <a:normAutofit/>
          </a:bodyPr>
          <a:lstStyle/>
          <a:p>
            <a:r>
              <a:rPr lang="en-US" sz="2000"/>
              <a:t>住宿介紹</a:t>
            </a:r>
          </a:p>
          <a:p>
            <a:pPr lvl="1"/>
            <a:r>
              <a:rPr lang="en-US" sz="2000"/>
              <a:t>假期營</a:t>
            </a:r>
          </a:p>
          <a:p>
            <a:pPr lvl="1"/>
            <a:r>
              <a:rPr lang="en-US" sz="2000"/>
              <a:t>寄宿家庭</a:t>
            </a:r>
          </a:p>
          <a:p>
            <a:r>
              <a:rPr lang="en-US" sz="2000"/>
              <a:t>申請辦法和安排</a:t>
            </a:r>
          </a:p>
        </p:txBody>
      </p:sp>
      <p:sp>
        <p:nvSpPr>
          <p:cNvPr id="16" name="Rectangle 11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4631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ss, road, way, highway&#10;&#10;Description automatically generated">
            <a:extLst>
              <a:ext uri="{FF2B5EF4-FFF2-40B4-BE49-F238E27FC236}">
                <a16:creationId xmlns:a16="http://schemas.microsoft.com/office/drawing/2014/main" id="{A2A96D45-D777-8E2A-21E0-F6345B2736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06A28D-3058-3C39-35ED-D313C22A9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en-US" sz="3600"/>
              <a:t>假期營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1B1CE0-2309-D111-613B-65310613D9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anchor="ctr">
            <a:normAutofit/>
          </a:bodyPr>
          <a:lstStyle/>
          <a:p>
            <a:r>
              <a:rPr lang="en-US" sz="1500"/>
              <a:t>由於倫敦住宿中心將會裝修</a:t>
            </a:r>
            <a:r>
              <a:rPr lang="zh-TW" altLang="en-US" sz="1500"/>
              <a:t>，我們會把住宿中心改到以下的寄宿學校</a:t>
            </a:r>
            <a:endParaRPr lang="en-GB" altLang="zh-TW" sz="1500"/>
          </a:p>
          <a:p>
            <a:pPr lvl="1"/>
            <a:r>
              <a:rPr lang="en-US" altLang="zh-TW" sz="1500"/>
              <a:t>10</a:t>
            </a:r>
            <a:r>
              <a:rPr lang="zh-TW" altLang="en-US" sz="1500"/>
              <a:t>月 </a:t>
            </a:r>
            <a:r>
              <a:rPr lang="en-US" altLang="zh-TW" sz="1500"/>
              <a:t>+2</a:t>
            </a:r>
            <a:r>
              <a:rPr lang="zh-TW" altLang="en-US" sz="1500"/>
              <a:t>月 </a:t>
            </a:r>
            <a:r>
              <a:rPr lang="en-US" altLang="zh-TW" sz="1500"/>
              <a:t>:</a:t>
            </a:r>
            <a:r>
              <a:rPr lang="zh-TW" altLang="en-US" sz="1500"/>
              <a:t> </a:t>
            </a:r>
            <a:r>
              <a:rPr lang="en-US" altLang="zh-TW" sz="1500"/>
              <a:t>worth</a:t>
            </a:r>
            <a:r>
              <a:rPr lang="zh-TW" altLang="en-US" sz="1500"/>
              <a:t> </a:t>
            </a:r>
            <a:r>
              <a:rPr lang="en-US" altLang="zh-TW" sz="1500"/>
              <a:t>school</a:t>
            </a:r>
          </a:p>
          <a:p>
            <a:pPr lvl="1"/>
            <a:r>
              <a:rPr lang="en-US" altLang="zh-TW" sz="1500"/>
              <a:t>5</a:t>
            </a:r>
            <a:r>
              <a:rPr lang="zh-TW" altLang="en-US" sz="1500"/>
              <a:t>月</a:t>
            </a:r>
            <a:r>
              <a:rPr lang="en-US" altLang="zh-TW" sz="1500"/>
              <a:t>:</a:t>
            </a:r>
            <a:r>
              <a:rPr lang="zh-TW" altLang="en-US" sz="1500"/>
              <a:t> </a:t>
            </a:r>
            <a:r>
              <a:rPr lang="en-US" altLang="zh-TW" sz="1500"/>
              <a:t>the</a:t>
            </a:r>
            <a:r>
              <a:rPr lang="zh-TW" altLang="en-US" sz="1500"/>
              <a:t> </a:t>
            </a:r>
            <a:r>
              <a:rPr lang="en-US" altLang="zh-TW" sz="1500"/>
              <a:t>oratory</a:t>
            </a:r>
          </a:p>
          <a:p>
            <a:pPr lvl="1"/>
            <a:endParaRPr lang="en-US" sz="1500"/>
          </a:p>
          <a:p>
            <a:pPr lvl="1"/>
            <a:r>
              <a:rPr lang="en-US" altLang="zh-TW" sz="1500"/>
              <a:t>12</a:t>
            </a:r>
            <a:r>
              <a:rPr lang="zh-TW" altLang="en-US" sz="1500"/>
              <a:t>月和</a:t>
            </a:r>
            <a:r>
              <a:rPr lang="en-US" altLang="zh-TW" sz="1500"/>
              <a:t>4</a:t>
            </a:r>
            <a:r>
              <a:rPr lang="zh-TW" altLang="en-US" sz="1500"/>
              <a:t>月根據隔離政策決定 （需要</a:t>
            </a:r>
            <a:r>
              <a:rPr lang="en-US" altLang="zh-TW" sz="1500"/>
              <a:t>10</a:t>
            </a:r>
            <a:r>
              <a:rPr lang="zh-TW" altLang="en-US" sz="1500"/>
              <a:t>人以上才開放假期營）</a:t>
            </a:r>
            <a:endParaRPr lang="en-GB" altLang="zh-TW" sz="1500"/>
          </a:p>
          <a:p>
            <a:pPr lvl="1"/>
            <a:endParaRPr lang="en-GB" sz="1500"/>
          </a:p>
          <a:p>
            <a:pPr lvl="1"/>
            <a:r>
              <a:rPr lang="zh-TW" altLang="en-US" sz="1500"/>
              <a:t>由於倫敦交通引起比較多困難，所以決定搬出倫敦，但在周圍</a:t>
            </a:r>
            <a:endParaRPr lang="en-US" sz="1500"/>
          </a:p>
        </p:txBody>
      </p:sp>
    </p:spTree>
    <p:extLst>
      <p:ext uri="{BB962C8B-B14F-4D97-AF65-F5344CB8AC3E}">
        <p14:creationId xmlns:p14="http://schemas.microsoft.com/office/powerpoint/2010/main" val="21659271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B73090-2B36-C8EC-9928-A3D14662B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zh-TW" altLang="en-GB" sz="5400" dirty="0"/>
              <a:t>假期營</a:t>
            </a:r>
            <a:r>
              <a:rPr lang="zh-TW" altLang="en-US" sz="5400" dirty="0"/>
              <a:t>特色</a:t>
            </a:r>
            <a:endParaRPr lang="en-US" sz="5400" dirty="0"/>
          </a:p>
        </p:txBody>
      </p:sp>
      <p:pic>
        <p:nvPicPr>
          <p:cNvPr id="5" name="Picture 4" descr="A building with a hedge in front of it&#10;&#10;Description automatically generated with low confidence">
            <a:extLst>
              <a:ext uri="{FF2B5EF4-FFF2-40B4-BE49-F238E27FC236}">
                <a16:creationId xmlns:a16="http://schemas.microsoft.com/office/drawing/2014/main" id="{134A7A25-830A-5275-F023-61E8696748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828" r="32972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6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877CC6-4B8A-1459-719C-0A8E835CEB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441448"/>
            <a:ext cx="6251110" cy="3483864"/>
          </a:xfrm>
        </p:spPr>
        <p:txBody>
          <a:bodyPr>
            <a:noAutofit/>
          </a:bodyPr>
          <a:lstStyle/>
          <a:p>
            <a:r>
              <a:rPr lang="en-US" sz="1600" dirty="0" err="1"/>
              <a:t>時間安排和倫敦宿舍一樣</a:t>
            </a:r>
            <a:r>
              <a:rPr lang="zh-TW" altLang="en-US" sz="1600" dirty="0"/>
              <a:t>，以輕鬆為主</a:t>
            </a:r>
            <a:endParaRPr lang="en-GB" altLang="zh-TW" sz="1600" dirty="0"/>
          </a:p>
          <a:p>
            <a:r>
              <a:rPr lang="zh-TW" altLang="en-US" sz="1600" dirty="0"/>
              <a:t>家長可以個別安排補習等，配合學生時間</a:t>
            </a:r>
            <a:endParaRPr lang="en-GB" altLang="zh-TW" sz="1600" dirty="0"/>
          </a:p>
          <a:p>
            <a:r>
              <a:rPr lang="en-US" altLang="zh-TW" sz="1600" dirty="0" err="1"/>
              <a:t>EliteACS</a:t>
            </a:r>
            <a:r>
              <a:rPr lang="zh-TW" altLang="en-US" sz="1600" dirty="0"/>
              <a:t> 員工 會陪同，</a:t>
            </a:r>
            <a:r>
              <a:rPr lang="en-US" altLang="zh-TW" sz="1600" dirty="0"/>
              <a:t>24/7</a:t>
            </a:r>
            <a:r>
              <a:rPr lang="zh-TW" altLang="en-US" sz="1600" dirty="0"/>
              <a:t>都會和學生一起</a:t>
            </a:r>
            <a:endParaRPr lang="en-GB" altLang="zh-TW" sz="1600" dirty="0"/>
          </a:p>
          <a:p>
            <a:r>
              <a:rPr lang="zh-TW" altLang="en-US" sz="1600" dirty="0"/>
              <a:t>我們會安排小巴接送學生到附近超市和車站（除到步和出發日免費）</a:t>
            </a:r>
            <a:endParaRPr lang="en-GB" altLang="zh-TW" sz="1600" dirty="0"/>
          </a:p>
          <a:p>
            <a:r>
              <a:rPr lang="zh-TW" altLang="en-US" sz="1600" dirty="0"/>
              <a:t>餐學校提供</a:t>
            </a:r>
            <a:endParaRPr lang="en-GB" altLang="zh-TW" sz="1600" dirty="0"/>
          </a:p>
          <a:p>
            <a:r>
              <a:rPr lang="zh-TW" altLang="en-US" sz="1600" dirty="0"/>
              <a:t>所有需要單人房的學生都可以安排（不需要</a:t>
            </a:r>
            <a:r>
              <a:rPr lang="en-US" altLang="zh-TW" sz="1600" dirty="0"/>
              <a:t>first</a:t>
            </a:r>
            <a:r>
              <a:rPr lang="zh-TW" altLang="en-US" sz="1600" dirty="0"/>
              <a:t> </a:t>
            </a:r>
            <a:r>
              <a:rPr lang="en-US" altLang="zh-TW" sz="1600" dirty="0"/>
              <a:t>come</a:t>
            </a:r>
            <a:r>
              <a:rPr lang="zh-TW" altLang="en-US" sz="1600" dirty="0"/>
              <a:t> </a:t>
            </a:r>
            <a:r>
              <a:rPr lang="en-US" altLang="zh-TW" sz="1600" dirty="0"/>
              <a:t>first</a:t>
            </a:r>
            <a:r>
              <a:rPr lang="zh-TW" altLang="en-US" sz="1600" dirty="0"/>
              <a:t> </a:t>
            </a:r>
            <a:r>
              <a:rPr lang="en-US" altLang="zh-TW" sz="1600" dirty="0"/>
              <a:t>serve</a:t>
            </a:r>
          </a:p>
          <a:p>
            <a:r>
              <a:rPr lang="en-US" sz="1600" dirty="0" err="1"/>
              <a:t>全部房間有書台可以個人溫習</a:t>
            </a:r>
            <a:endParaRPr lang="en-US" sz="1600" dirty="0"/>
          </a:p>
          <a:p>
            <a:r>
              <a:rPr lang="en-US" sz="1600" dirty="0" err="1"/>
              <a:t>可以招待所有年紀學生</a:t>
            </a:r>
            <a:endParaRPr lang="en-US" sz="1600" dirty="0"/>
          </a:p>
          <a:p>
            <a:r>
              <a:rPr lang="en-US" sz="1600" dirty="0" err="1"/>
              <a:t>可以帶朋友參加</a:t>
            </a:r>
            <a:endParaRPr lang="en-GB" altLang="zh-TW" sz="1600" dirty="0"/>
          </a:p>
          <a:p>
            <a:r>
              <a:rPr lang="zh-TW" altLang="en-US" sz="1600" dirty="0"/>
              <a:t>可以直接聯絡我們任何問題</a:t>
            </a:r>
            <a:endParaRPr lang="en-GB" altLang="zh-TW" sz="1600" dirty="0"/>
          </a:p>
          <a:p>
            <a:r>
              <a:rPr lang="zh-TW" altLang="en-US" sz="1600" dirty="0"/>
              <a:t>包括運動，音樂，休閒等設施</a:t>
            </a:r>
            <a:endParaRPr lang="en-GB" altLang="zh-TW" sz="1600" dirty="0"/>
          </a:p>
          <a:p>
            <a:r>
              <a:rPr lang="zh-TW" altLang="en-US" sz="1600" dirty="0"/>
              <a:t>專屬中餐大廚也會陪同，到時候會有火鍋等中餐</a:t>
            </a:r>
            <a:endParaRPr lang="en-GB" altLang="zh-TW" sz="1600" dirty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476664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road, street, curb&#10;&#10;Description automatically generated">
            <a:extLst>
              <a:ext uri="{FF2B5EF4-FFF2-40B4-BE49-F238E27FC236}">
                <a16:creationId xmlns:a16="http://schemas.microsoft.com/office/drawing/2014/main" id="{54AEA1C4-A919-A316-AA03-5825A1FAFE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F25DE1-8159-ABC4-0AE0-319F932DF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57" y="1456063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Worth School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619F76-D27C-C775-D947-F739FFBBAD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anchor="ctr">
            <a:noAutofit/>
          </a:bodyPr>
          <a:lstStyle/>
          <a:p>
            <a:r>
              <a:rPr lang="en-US" altLang="zh-TW" sz="1900" dirty="0"/>
              <a:t>Gatwick</a:t>
            </a:r>
            <a:r>
              <a:rPr lang="zh-TW" altLang="en-US" sz="1900" dirty="0"/>
              <a:t> </a:t>
            </a:r>
            <a:r>
              <a:rPr lang="en-US" altLang="zh-TW" sz="1900" dirty="0"/>
              <a:t>airport</a:t>
            </a:r>
            <a:r>
              <a:rPr lang="zh-TW" altLang="en-US" sz="1900" dirty="0"/>
              <a:t> 附近，</a:t>
            </a:r>
            <a:r>
              <a:rPr lang="en-US" altLang="zh-TW" sz="1900" dirty="0"/>
              <a:t>M23</a:t>
            </a:r>
            <a:r>
              <a:rPr lang="zh-TW" altLang="en-US" sz="1900" dirty="0"/>
              <a:t> 上</a:t>
            </a:r>
            <a:endParaRPr lang="en-GB" altLang="zh-TW" sz="1900" dirty="0"/>
          </a:p>
          <a:p>
            <a:r>
              <a:rPr lang="zh-TW" altLang="en-US" sz="1900" dirty="0"/>
              <a:t>距離</a:t>
            </a:r>
            <a:r>
              <a:rPr lang="en-US" altLang="zh-TW" sz="1900" dirty="0" err="1"/>
              <a:t>roedean</a:t>
            </a:r>
            <a:r>
              <a:rPr lang="zh-TW" altLang="en-US" sz="1900" dirty="0"/>
              <a:t> </a:t>
            </a:r>
            <a:r>
              <a:rPr lang="en-US" altLang="zh-TW" sz="1900" dirty="0"/>
              <a:t>/</a:t>
            </a:r>
            <a:r>
              <a:rPr lang="zh-TW" altLang="en-US" sz="1900" dirty="0"/>
              <a:t> </a:t>
            </a:r>
            <a:r>
              <a:rPr lang="en-US" altLang="zh-TW" sz="1900" dirty="0"/>
              <a:t>canterbury</a:t>
            </a:r>
            <a:r>
              <a:rPr lang="zh-TW" altLang="en-US" sz="1900" dirty="0"/>
              <a:t> </a:t>
            </a:r>
            <a:r>
              <a:rPr lang="en-US" altLang="zh-TW" sz="1900" dirty="0"/>
              <a:t>/</a:t>
            </a:r>
            <a:r>
              <a:rPr lang="zh-TW" altLang="en-US" sz="1900" dirty="0"/>
              <a:t> </a:t>
            </a:r>
            <a:r>
              <a:rPr lang="en-US" altLang="zh-TW" sz="1900" dirty="0"/>
              <a:t>Eastbourne</a:t>
            </a:r>
            <a:r>
              <a:rPr lang="zh-TW" altLang="en-US" sz="1900" dirty="0"/>
              <a:t> </a:t>
            </a:r>
            <a:r>
              <a:rPr lang="en-US" altLang="zh-TW" sz="1900" dirty="0"/>
              <a:t>–</a:t>
            </a:r>
            <a:r>
              <a:rPr lang="zh-TW" altLang="en-US" sz="1900" dirty="0"/>
              <a:t> </a:t>
            </a:r>
            <a:r>
              <a:rPr lang="en-US" altLang="zh-TW" sz="1900" dirty="0"/>
              <a:t>1</a:t>
            </a:r>
            <a:r>
              <a:rPr lang="zh-TW" altLang="en-US" sz="1900" dirty="0"/>
              <a:t>小時以內</a:t>
            </a:r>
            <a:endParaRPr lang="en-GB" altLang="zh-TW" sz="1900" dirty="0"/>
          </a:p>
          <a:p>
            <a:r>
              <a:rPr lang="en-US" altLang="zh-TW" sz="1900" dirty="0"/>
              <a:t>Horsham</a:t>
            </a:r>
            <a:r>
              <a:rPr lang="zh-TW" altLang="en-US" sz="1900" dirty="0"/>
              <a:t> </a:t>
            </a:r>
            <a:r>
              <a:rPr lang="en-US" altLang="zh-TW" sz="1900" dirty="0"/>
              <a:t>/</a:t>
            </a:r>
            <a:r>
              <a:rPr lang="zh-TW" altLang="en-US" sz="1900" dirty="0"/>
              <a:t> </a:t>
            </a:r>
            <a:r>
              <a:rPr lang="en-US" altLang="zh-TW" sz="1900" dirty="0"/>
              <a:t>surrey</a:t>
            </a:r>
            <a:r>
              <a:rPr lang="zh-TW" altLang="en-US" sz="1900" dirty="0"/>
              <a:t> </a:t>
            </a:r>
            <a:r>
              <a:rPr lang="en-US" altLang="zh-TW" sz="1900" dirty="0"/>
              <a:t>–</a:t>
            </a:r>
            <a:r>
              <a:rPr lang="zh-TW" altLang="en-US" sz="1900" dirty="0"/>
              <a:t> </a:t>
            </a:r>
            <a:r>
              <a:rPr lang="en-US" altLang="zh-TW" sz="1900" dirty="0"/>
              <a:t>30-45</a:t>
            </a:r>
            <a:r>
              <a:rPr lang="zh-TW" altLang="en-US" sz="1900" dirty="0"/>
              <a:t>分鐘</a:t>
            </a:r>
            <a:endParaRPr lang="en-GB" altLang="zh-TW" sz="1900" dirty="0"/>
          </a:p>
          <a:p>
            <a:r>
              <a:rPr lang="zh-TW" altLang="en-US" sz="2000" dirty="0"/>
              <a:t>附近有</a:t>
            </a:r>
            <a:r>
              <a:rPr lang="en-US" altLang="zh-TW" sz="2000" dirty="0" err="1"/>
              <a:t>crawley</a:t>
            </a:r>
            <a:r>
              <a:rPr lang="zh-TW" altLang="en-US" sz="2000" dirty="0"/>
              <a:t> </a:t>
            </a:r>
            <a:r>
              <a:rPr lang="en-US" altLang="zh-TW" sz="2000" dirty="0"/>
              <a:t>(</a:t>
            </a:r>
            <a:r>
              <a:rPr lang="zh-TW" altLang="en-US" sz="2000" dirty="0"/>
              <a:t>大</a:t>
            </a:r>
            <a:r>
              <a:rPr lang="en-US" altLang="zh-TW" sz="2000" dirty="0"/>
              <a:t>town),</a:t>
            </a:r>
            <a:r>
              <a:rPr lang="zh-TW" altLang="en-US" sz="2000" dirty="0"/>
              <a:t> </a:t>
            </a:r>
            <a:r>
              <a:rPr lang="en-US" altLang="zh-TW" sz="2000" dirty="0" err="1"/>
              <a:t>gatwick</a:t>
            </a:r>
            <a:r>
              <a:rPr lang="zh-TW" altLang="en-US" sz="2000" dirty="0"/>
              <a:t> </a:t>
            </a:r>
            <a:r>
              <a:rPr lang="en-US" altLang="zh-TW" sz="2000" dirty="0"/>
              <a:t>airport,</a:t>
            </a:r>
            <a:r>
              <a:rPr lang="zh-TW" altLang="en-US" sz="2000" dirty="0"/>
              <a:t> </a:t>
            </a:r>
            <a:r>
              <a:rPr lang="en-US" altLang="zh-TW" sz="2000" dirty="0"/>
              <a:t>haywards</a:t>
            </a:r>
            <a:r>
              <a:rPr lang="zh-TW" altLang="en-US" sz="2000" dirty="0"/>
              <a:t> </a:t>
            </a:r>
            <a:r>
              <a:rPr lang="en-US" altLang="zh-TW" sz="2000" dirty="0"/>
              <a:t>heath</a:t>
            </a:r>
            <a:r>
              <a:rPr lang="zh-TW" altLang="en-US" sz="2000" dirty="0"/>
              <a:t> 大火車站，到</a:t>
            </a:r>
            <a:r>
              <a:rPr lang="en-US" altLang="zh-TW" sz="2000" dirty="0" err="1"/>
              <a:t>croydon</a:t>
            </a:r>
            <a:r>
              <a:rPr lang="zh-TW" altLang="en-US" sz="2000" dirty="0"/>
              <a:t> 只需要</a:t>
            </a:r>
            <a:r>
              <a:rPr lang="en-US" altLang="zh-TW" sz="2000" dirty="0"/>
              <a:t>30</a:t>
            </a:r>
            <a:r>
              <a:rPr lang="zh-TW" altLang="en-US" sz="2000" dirty="0"/>
              <a:t>分鐘</a:t>
            </a:r>
            <a:r>
              <a:rPr lang="en-US" altLang="zh-TW" sz="2000" dirty="0"/>
              <a:t>,</a:t>
            </a:r>
            <a:r>
              <a:rPr lang="zh-TW" altLang="en-US" sz="2000" dirty="0"/>
              <a:t> </a:t>
            </a:r>
            <a:r>
              <a:rPr lang="en-GB" altLang="zh-TW" sz="2000" dirty="0"/>
              <a:t>London Bridge 47 </a:t>
            </a:r>
            <a:r>
              <a:rPr lang="zh-TW" altLang="en-GB" sz="2000" dirty="0"/>
              <a:t>分鐘</a:t>
            </a:r>
            <a:r>
              <a:rPr lang="zh-TW" altLang="en-US" sz="2000" dirty="0"/>
              <a:t>就到</a:t>
            </a:r>
            <a:endParaRPr lang="en-GB" altLang="zh-TW" sz="2000" dirty="0"/>
          </a:p>
          <a:p>
            <a:endParaRPr lang="en-GB" altLang="zh-TW" sz="1900" dirty="0"/>
          </a:p>
          <a:p>
            <a:pPr marL="0" indent="0">
              <a:buNone/>
            </a:pPr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36153728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bedroom with two beds&#10;&#10;Description automatically generated with medium confidence">
            <a:extLst>
              <a:ext uri="{FF2B5EF4-FFF2-40B4-BE49-F238E27FC236}">
                <a16:creationId xmlns:a16="http://schemas.microsoft.com/office/drawing/2014/main" id="{D1CACE21-08B6-92E0-74DA-80A7D6AD36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861" b="14139"/>
          <a:stretch/>
        </p:blipFill>
        <p:spPr>
          <a:xfrm>
            <a:off x="20" y="10"/>
            <a:ext cx="6095980" cy="3428990"/>
          </a:xfrm>
          <a:prstGeom prst="rect">
            <a:avLst/>
          </a:prstGeom>
        </p:spPr>
      </p:pic>
      <p:pic>
        <p:nvPicPr>
          <p:cNvPr id="9" name="Picture 8" descr="A picture containing indoor, wall, bed, bedroom&#10;&#10;Description automatically generated">
            <a:extLst>
              <a:ext uri="{FF2B5EF4-FFF2-40B4-BE49-F238E27FC236}">
                <a16:creationId xmlns:a16="http://schemas.microsoft.com/office/drawing/2014/main" id="{04D8CC22-BE36-CA5C-1A98-FB7710747B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000"/>
          <a:stretch/>
        </p:blipFill>
        <p:spPr>
          <a:xfrm>
            <a:off x="6096000" y="10"/>
            <a:ext cx="6096000" cy="3428990"/>
          </a:xfrm>
          <a:prstGeom prst="rect">
            <a:avLst/>
          </a:prstGeom>
        </p:spPr>
      </p:pic>
      <p:pic>
        <p:nvPicPr>
          <p:cNvPr id="7" name="Picture 6" descr="A picture containing floor, indoor&#10;&#10;Description automatically generated">
            <a:extLst>
              <a:ext uri="{FF2B5EF4-FFF2-40B4-BE49-F238E27FC236}">
                <a16:creationId xmlns:a16="http://schemas.microsoft.com/office/drawing/2014/main" id="{99C14ADA-940B-C6E4-8AAA-A5777247CB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035" b="9965"/>
          <a:stretch/>
        </p:blipFill>
        <p:spPr>
          <a:xfrm>
            <a:off x="20" y="3429000"/>
            <a:ext cx="6095980" cy="3429000"/>
          </a:xfrm>
          <a:prstGeom prst="rect">
            <a:avLst/>
          </a:prstGeom>
        </p:spPr>
      </p:pic>
      <p:pic>
        <p:nvPicPr>
          <p:cNvPr id="11" name="Picture 10" descr="A bedroom with a bed and desk&#10;&#10;Description automatically generated with low confidence">
            <a:extLst>
              <a:ext uri="{FF2B5EF4-FFF2-40B4-BE49-F238E27FC236}">
                <a16:creationId xmlns:a16="http://schemas.microsoft.com/office/drawing/2014/main" id="{B835A94A-9908-227B-7DAF-8E9E5E8C91E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4011" b="989"/>
          <a:stretch/>
        </p:blipFill>
        <p:spPr>
          <a:xfrm>
            <a:off x="6096000" y="3429000"/>
            <a:ext cx="6096000" cy="3429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ame 17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F9B3D6-BFD0-2DD4-EE69-5CFB6FA0B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858" y="2761554"/>
            <a:ext cx="3618284" cy="134572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dirty="0" err="1">
                <a:solidFill>
                  <a:srgbClr val="080808"/>
                </a:solidFill>
              </a:rPr>
              <a:t>房間環境</a:t>
            </a:r>
            <a:endParaRPr lang="en-US" sz="2800" kern="1200" dirty="0">
              <a:solidFill>
                <a:srgbClr val="080808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476852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indoor, ceiling, floor, orange&#10;&#10;Description automatically generated">
            <a:extLst>
              <a:ext uri="{FF2B5EF4-FFF2-40B4-BE49-F238E27FC236}">
                <a16:creationId xmlns:a16="http://schemas.microsoft.com/office/drawing/2014/main" id="{E89C6816-61DE-37F6-1CB1-2635E080A0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988" y="457200"/>
            <a:ext cx="3937000" cy="2935288"/>
          </a:xfrm>
          <a:prstGeom prst="rect">
            <a:avLst/>
          </a:prstGeom>
        </p:spPr>
      </p:pic>
      <p:pic>
        <p:nvPicPr>
          <p:cNvPr id="9" name="Picture 8" descr="A picture containing grass, outdoor, sky, tree&#10;&#10;Description automatically generated">
            <a:extLst>
              <a:ext uri="{FF2B5EF4-FFF2-40B4-BE49-F238E27FC236}">
                <a16:creationId xmlns:a16="http://schemas.microsoft.com/office/drawing/2014/main" id="{33747880-3218-1715-01C1-3F04DB0FFF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3600" y="457200"/>
            <a:ext cx="3937000" cy="2935288"/>
          </a:xfrm>
          <a:prstGeom prst="rect">
            <a:avLst/>
          </a:prstGeom>
        </p:spPr>
      </p:pic>
      <p:pic>
        <p:nvPicPr>
          <p:cNvPr id="11" name="Picture 10" descr="A picture containing outdoor, building, sidewalk, brick&#10;&#10;Description automatically generated">
            <a:extLst>
              <a:ext uri="{FF2B5EF4-FFF2-40B4-BE49-F238E27FC236}">
                <a16:creationId xmlns:a16="http://schemas.microsoft.com/office/drawing/2014/main" id="{BD3BE34B-EC11-8F15-2880-DC55C37133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988" y="3467100"/>
            <a:ext cx="3937000" cy="2935288"/>
          </a:xfrm>
          <a:prstGeom prst="rect">
            <a:avLst/>
          </a:prstGeom>
        </p:spPr>
      </p:pic>
      <p:pic>
        <p:nvPicPr>
          <p:cNvPr id="13" name="Picture 12" descr="A room with tables and chairs&#10;&#10;Description automatically generated with medium confidence">
            <a:extLst>
              <a:ext uri="{FF2B5EF4-FFF2-40B4-BE49-F238E27FC236}">
                <a16:creationId xmlns:a16="http://schemas.microsoft.com/office/drawing/2014/main" id="{DE3F685A-3683-A89B-5602-30A5287192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3600" y="3467100"/>
            <a:ext cx="3937000" cy="2935288"/>
          </a:xfrm>
          <a:prstGeom prst="rect">
            <a:avLst/>
          </a:prstGeom>
        </p:spPr>
      </p:pic>
      <p:pic>
        <p:nvPicPr>
          <p:cNvPr id="15" name="Picture 14" descr="A picture containing floor, indoor, building, ceiling&#10;&#10;Description automatically generated">
            <a:extLst>
              <a:ext uri="{FF2B5EF4-FFF2-40B4-BE49-F238E27FC236}">
                <a16:creationId xmlns:a16="http://schemas.microsoft.com/office/drawing/2014/main" id="{1EAA2AB2-835E-365F-DF42-5BFE38D212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86800" y="457200"/>
            <a:ext cx="2843213" cy="2114550"/>
          </a:xfrm>
          <a:prstGeom prst="rect">
            <a:avLst/>
          </a:prstGeom>
        </p:spPr>
      </p:pic>
      <p:pic>
        <p:nvPicPr>
          <p:cNvPr id="17" name="Picture 16" descr="A picture containing outdoor, building, sidewalk, brick&#10;&#10;Description automatically generated">
            <a:extLst>
              <a:ext uri="{FF2B5EF4-FFF2-40B4-BE49-F238E27FC236}">
                <a16:creationId xmlns:a16="http://schemas.microsoft.com/office/drawing/2014/main" id="{6D767F0B-FA2B-2716-9EA4-9E86651CE7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6800" y="2646363"/>
            <a:ext cx="2843213" cy="2114550"/>
          </a:xfrm>
          <a:prstGeom prst="rect">
            <a:avLst/>
          </a:prstGeom>
        </p:spPr>
      </p:pic>
      <p:pic>
        <p:nvPicPr>
          <p:cNvPr id="5" name="Content Placeholder 4" descr="A picture containing grass, road, way, highway&#10;&#10;Description automatically generated">
            <a:extLst>
              <a:ext uri="{FF2B5EF4-FFF2-40B4-BE49-F238E27FC236}">
                <a16:creationId xmlns:a16="http://schemas.microsoft.com/office/drawing/2014/main" id="{959608D5-2675-3B67-55F9-597354810A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8686800" y="4833938"/>
            <a:ext cx="2843213" cy="1566863"/>
          </a:xfrm>
        </p:spPr>
      </p:pic>
    </p:spTree>
    <p:extLst>
      <p:ext uri="{BB962C8B-B14F-4D97-AF65-F5344CB8AC3E}">
        <p14:creationId xmlns:p14="http://schemas.microsoft.com/office/powerpoint/2010/main" val="27863025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D337DAB-6BE5-D731-056B-24ADF64684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4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7E3254-0E2C-0B62-AC24-E31C3BB48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en-US" sz="3600"/>
              <a:t>The Oratory</a:t>
            </a:r>
          </a:p>
        </p:txBody>
      </p:sp>
      <p:cxnSp>
        <p:nvCxnSpPr>
          <p:cNvPr id="15" name="Straight Connector 11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CFAC97-A062-499B-A3B3-3C324F7A01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anchor="ctr">
            <a:normAutofit/>
          </a:bodyPr>
          <a:lstStyle/>
          <a:p>
            <a:r>
              <a:rPr lang="en-US" sz="1800"/>
              <a:t>Reading 火車站</a:t>
            </a:r>
            <a:r>
              <a:rPr lang="zh-TW" altLang="en-US" sz="1800"/>
              <a:t> 大約</a:t>
            </a:r>
            <a:r>
              <a:rPr lang="en-US" altLang="zh-TW" sz="1800"/>
              <a:t>20</a:t>
            </a:r>
            <a:r>
              <a:rPr lang="zh-TW" altLang="en-US" sz="1800"/>
              <a:t>分鐘車程</a:t>
            </a:r>
            <a:endParaRPr lang="en-GB" altLang="zh-TW" sz="1800"/>
          </a:p>
          <a:p>
            <a:r>
              <a:rPr lang="zh-TW" altLang="en-US" sz="1800"/>
              <a:t>有巴士可以搭到火車站或者市中心</a:t>
            </a:r>
            <a:endParaRPr lang="en-GB" altLang="zh-TW" sz="1800"/>
          </a:p>
          <a:p>
            <a:r>
              <a:rPr lang="en-US" sz="1800"/>
              <a:t>由於</a:t>
            </a:r>
            <a:r>
              <a:rPr lang="en-US" altLang="zh-TW" sz="1800"/>
              <a:t>worth</a:t>
            </a:r>
            <a:r>
              <a:rPr lang="zh-TW" altLang="en-US" sz="1800"/>
              <a:t> </a:t>
            </a:r>
            <a:r>
              <a:rPr lang="en-US" altLang="zh-TW" sz="1800"/>
              <a:t>school</a:t>
            </a:r>
            <a:r>
              <a:rPr lang="zh-TW" altLang="en-US" sz="1800"/>
              <a:t> 只可以在</a:t>
            </a:r>
            <a:r>
              <a:rPr lang="en-US" altLang="zh-TW" sz="1800"/>
              <a:t>5</a:t>
            </a:r>
            <a:r>
              <a:rPr lang="zh-TW" altLang="en-US" sz="1800"/>
              <a:t>月</a:t>
            </a:r>
            <a:r>
              <a:rPr lang="en-US" altLang="zh-TW" sz="1800"/>
              <a:t>half-term</a:t>
            </a:r>
            <a:r>
              <a:rPr lang="zh-TW" altLang="en-US" sz="1800"/>
              <a:t> 星期日後才開放 所以決定</a:t>
            </a:r>
            <a:r>
              <a:rPr lang="en-US" altLang="zh-TW" sz="1800"/>
              <a:t>5</a:t>
            </a:r>
            <a:r>
              <a:rPr lang="zh-TW" altLang="en-US" sz="1800"/>
              <a:t>月到</a:t>
            </a:r>
            <a:r>
              <a:rPr lang="en-US" altLang="zh-TW" sz="1800"/>
              <a:t>oratory</a:t>
            </a:r>
            <a:r>
              <a:rPr lang="zh-TW" altLang="en-US" sz="1800"/>
              <a:t> 住宿</a:t>
            </a:r>
            <a:endParaRPr lang="en-GB" altLang="zh-TW" sz="1800"/>
          </a:p>
          <a:p>
            <a:r>
              <a:rPr lang="en-US" altLang="zh-TW" sz="1800"/>
              <a:t>Heathrow</a:t>
            </a:r>
            <a:r>
              <a:rPr lang="zh-TW" altLang="en-US" sz="1800"/>
              <a:t> 只需要</a:t>
            </a:r>
            <a:r>
              <a:rPr lang="en-US" altLang="zh-TW" sz="1800"/>
              <a:t>50</a:t>
            </a:r>
            <a:r>
              <a:rPr lang="zh-TW" altLang="en-US" sz="1800"/>
              <a:t>分鐘，比較方便西部學生，例如</a:t>
            </a:r>
            <a:r>
              <a:rPr lang="en-US" altLang="zh-TW" sz="1800"/>
              <a:t>taunton/</a:t>
            </a:r>
            <a:r>
              <a:rPr lang="zh-TW" altLang="en-US" sz="1800"/>
              <a:t> </a:t>
            </a:r>
            <a:r>
              <a:rPr lang="en-US" altLang="zh-TW" sz="1800"/>
              <a:t>midlands,oxford</a:t>
            </a:r>
            <a:r>
              <a:rPr lang="zh-TW" altLang="en-US" sz="1800"/>
              <a:t> 等學生</a:t>
            </a:r>
            <a:endParaRPr lang="en-GB" altLang="zh-TW" sz="1800"/>
          </a:p>
          <a:p>
            <a:r>
              <a:rPr lang="en-US" altLang="zh-TW" sz="1800"/>
              <a:t>Elizabeth</a:t>
            </a:r>
            <a:r>
              <a:rPr lang="zh-TW" altLang="en-US" sz="1800"/>
              <a:t> </a:t>
            </a:r>
            <a:r>
              <a:rPr lang="en-US" altLang="zh-TW" sz="1800"/>
              <a:t>line</a:t>
            </a:r>
            <a:r>
              <a:rPr lang="zh-TW" altLang="en-US" sz="1800"/>
              <a:t> </a:t>
            </a:r>
            <a:r>
              <a:rPr lang="en-US" altLang="zh-TW" sz="1800"/>
              <a:t>:</a:t>
            </a:r>
            <a:r>
              <a:rPr lang="zh-TW" altLang="en-US" sz="1800"/>
              <a:t> </a:t>
            </a:r>
            <a:r>
              <a:rPr lang="en-US" altLang="zh-TW" sz="1800"/>
              <a:t>20</a:t>
            </a:r>
            <a:r>
              <a:rPr lang="zh-TW" altLang="en-US" sz="1800"/>
              <a:t>分鐘到倫敦</a:t>
            </a:r>
            <a:r>
              <a:rPr lang="en-US" altLang="zh-TW" sz="1800"/>
              <a:t>paddington,</a:t>
            </a:r>
            <a:r>
              <a:rPr lang="zh-TW" altLang="en-US" sz="1800"/>
              <a:t> 直達倫敦市中心</a:t>
            </a: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9625175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people playing frisbee in a yard&#10;&#10;Description automatically generated with medium confidence">
            <a:extLst>
              <a:ext uri="{FF2B5EF4-FFF2-40B4-BE49-F238E27FC236}">
                <a16:creationId xmlns:a16="http://schemas.microsoft.com/office/drawing/2014/main" id="{EEF57203-6313-FC23-B0CA-37CC1D98CF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436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9618A0-C74F-064A-0D6B-DF9E40ACD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 dirty="0" err="1"/>
              <a:t>住宿家庭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34EEC4-5609-33CA-A615-9228AEED82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Autofit/>
          </a:bodyPr>
          <a:lstStyle/>
          <a:p>
            <a:r>
              <a:rPr lang="en-GB" sz="1900" dirty="0" err="1"/>
              <a:t>如果在限期前填好住宿申請表格</a:t>
            </a:r>
            <a:r>
              <a:rPr lang="zh-TW" altLang="en-US" sz="1900" dirty="0"/>
              <a:t>，將會安排</a:t>
            </a:r>
            <a:endParaRPr lang="en-GB" altLang="zh-TW" sz="1900" dirty="0"/>
          </a:p>
          <a:p>
            <a:pPr lvl="1"/>
            <a:r>
              <a:rPr lang="zh-TW" altLang="en-US" sz="1900" dirty="0"/>
              <a:t>距離學校一個小時</a:t>
            </a:r>
            <a:endParaRPr lang="en-GB" altLang="zh-TW" sz="1900" dirty="0"/>
          </a:p>
          <a:p>
            <a:r>
              <a:rPr lang="zh-TW" altLang="en-US" sz="1900" dirty="0"/>
              <a:t>如果之前已經有入住寄宿家庭，將會安排同一個家庭招待</a:t>
            </a:r>
            <a:endParaRPr lang="en-GB" altLang="zh-TW" sz="1900" dirty="0"/>
          </a:p>
          <a:p>
            <a:r>
              <a:rPr lang="zh-TW" altLang="en-US" sz="1900" dirty="0"/>
              <a:t>會由</a:t>
            </a:r>
            <a:r>
              <a:rPr lang="en-US" altLang="zh-TW" sz="1900" dirty="0" err="1"/>
              <a:t>gwyn</a:t>
            </a:r>
            <a:r>
              <a:rPr lang="zh-TW" altLang="en-US" sz="1900" dirty="0"/>
              <a:t> </a:t>
            </a:r>
            <a:r>
              <a:rPr lang="en-US" altLang="zh-TW" sz="1900" dirty="0"/>
              <a:t>and</a:t>
            </a:r>
            <a:r>
              <a:rPr lang="zh-TW" altLang="en-US" sz="1900" dirty="0"/>
              <a:t> </a:t>
            </a:r>
            <a:r>
              <a:rPr lang="en-US" altLang="zh-TW" sz="1900" dirty="0" err="1"/>
              <a:t>evelyn</a:t>
            </a:r>
            <a:r>
              <a:rPr lang="zh-TW" altLang="en-US" sz="1900" dirty="0"/>
              <a:t> </a:t>
            </a:r>
            <a:r>
              <a:rPr lang="en-US" altLang="zh-TW" sz="1900" dirty="0" err="1"/>
              <a:t>phillips</a:t>
            </a:r>
            <a:r>
              <a:rPr lang="zh-TW" altLang="en-US" sz="1900" dirty="0"/>
              <a:t> 安排，新或者需要轉換寄宿家庭的資料將會</a:t>
            </a:r>
            <a:r>
              <a:rPr lang="en-US" altLang="zh-TW" sz="1900" dirty="0"/>
              <a:t>8</a:t>
            </a:r>
            <a:r>
              <a:rPr lang="zh-TW" altLang="en-US" sz="1900" dirty="0"/>
              <a:t>月左右送出</a:t>
            </a:r>
            <a:endParaRPr lang="en-GB" altLang="zh-TW" sz="1900" dirty="0"/>
          </a:p>
          <a:p>
            <a:r>
              <a:rPr lang="zh-TW" altLang="en-US" sz="1900" dirty="0"/>
              <a:t>交通大部分將會由</a:t>
            </a:r>
            <a:r>
              <a:rPr lang="en-US" altLang="zh-TW" sz="1900" dirty="0"/>
              <a:t>taxi</a:t>
            </a:r>
            <a:r>
              <a:rPr lang="zh-TW" altLang="en-US" sz="1900" dirty="0"/>
              <a:t> 接送，除非寄宿家庭可以幫忙，</a:t>
            </a:r>
            <a:r>
              <a:rPr lang="en-US" altLang="zh-TW" sz="1900" dirty="0"/>
              <a:t>mileage</a:t>
            </a:r>
            <a:r>
              <a:rPr lang="zh-TW" altLang="en-US" sz="1900" dirty="0"/>
              <a:t> </a:t>
            </a:r>
            <a:r>
              <a:rPr lang="en-US" altLang="zh-TW" sz="1900" dirty="0"/>
              <a:t>£0.9/mile</a:t>
            </a:r>
            <a:r>
              <a:rPr lang="zh-TW" altLang="en-US" sz="1900" dirty="0"/>
              <a:t> </a:t>
            </a:r>
            <a:r>
              <a:rPr lang="en-US" altLang="zh-TW" sz="1900" dirty="0"/>
              <a:t>(</a:t>
            </a:r>
            <a:r>
              <a:rPr lang="zh-TW" altLang="en-US" sz="1900" dirty="0"/>
              <a:t>包括家裡出發到學校來回）</a:t>
            </a:r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8886988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451</TotalTime>
  <Words>453</Words>
  <Application>Microsoft Macintosh PowerPoint</Application>
  <PresentationFormat>Widescreen</PresentationFormat>
  <Paragraphs>54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PowerPoint Presentation</vt:lpstr>
      <vt:lpstr>2022-23</vt:lpstr>
      <vt:lpstr>假期營</vt:lpstr>
      <vt:lpstr>假期營特色</vt:lpstr>
      <vt:lpstr>Worth School</vt:lpstr>
      <vt:lpstr>房間環境</vt:lpstr>
      <vt:lpstr>PowerPoint Presentation</vt:lpstr>
      <vt:lpstr>The Oratory</vt:lpstr>
      <vt:lpstr>住宿家庭</vt:lpstr>
      <vt:lpstr>重溫有關寄宿家庭事宜</vt:lpstr>
      <vt:lpstr>申請表格</vt:lpstr>
      <vt:lpstr>Q&amp;A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Eve Lee</dc:creator>
  <cp:lastModifiedBy>Eve Lee</cp:lastModifiedBy>
  <cp:revision>4</cp:revision>
  <dcterms:created xsi:type="dcterms:W3CDTF">2022-07-06T07:01:00Z</dcterms:created>
  <dcterms:modified xsi:type="dcterms:W3CDTF">2022-07-06T14:32:48Z</dcterms:modified>
</cp:coreProperties>
</file>