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/>
    <p:restoredTop sz="96327"/>
  </p:normalViewPr>
  <p:slideViewPr>
    <p:cSldViewPr snapToGrid="0" snapToObjects="1">
      <p:cViewPr>
        <p:scale>
          <a:sx n="106" d="100"/>
          <a:sy n="106" d="100"/>
        </p:scale>
        <p:origin x="48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2976-F915-EF45-971A-4359B2AD325D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6CC0B-B272-0446-A9D1-ECC9621D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5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FCFD5-880D-3F45-9EBF-C79897F51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FEF5-324E-9B4F-8E32-31C30E69F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C3962-12CF-7641-9AE8-E21DF16A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D275B-9918-C54D-AF21-9D1BA950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B969-D950-084D-B531-ECCA6FE5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A0A27-F667-F449-A128-602E096A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D6F0-478A-4743-BFBF-F8F6E098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45C79-E843-5C40-9807-7C10B686E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A53E7-16E2-8645-9F1E-FA8935E6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178E-6F63-8C43-87A5-C818AAE2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DD74F-5EEF-AB49-891C-E9747935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2084F-5213-D248-94A2-584405FC0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12592-D915-114B-BFDF-27A9B3592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08237-9BE9-A54F-8B15-289B9DF5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FB91A-C90F-FE4D-A744-37EEEF30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E11A-FCD5-AA45-85CF-95DB868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0E28-3DF3-2541-8628-FE8D7966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14B1-C791-CF4F-9951-294CC9187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F1366-0B8C-1847-AF73-62A8A3A7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8FCF0-C61E-A24E-9E3A-8BCC3069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0084A-E216-864C-8629-0E660A47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A3D7-FACB-654D-B2E9-6C8D546C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91B8-FA86-C74A-A886-26700301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0B8D-8591-A142-9E0F-0A56BA41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A6499-6FA1-C545-8AFE-3BD417D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84517-7C77-974E-876B-90854539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819C-41B5-6047-8886-5EE288BE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53AF-729F-1442-B3A4-7EB6E3680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A7D3B-EF3C-D44B-B123-D9557E45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17B96-D709-F646-9826-1234424E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88C5A-1956-5543-9A38-C3CC43F9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14C26-44C4-3941-8375-F1CABFD9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4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178C-E916-A04E-8B16-54D891C8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AEE22-1276-0E47-8ECC-E9AA5AE1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34FFB-DC44-4848-9019-FB41450D5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66D33-089D-AC4C-A874-A091B5EF6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2EC9-83DB-B84F-9323-3B387BA81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729E0-C2BF-5642-AEAD-26A7E400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5EA36-2EF6-8A4F-9C9D-70CFA159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CA8DA-3E80-3043-B0F7-158F273C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0EB6-0054-054F-98D4-DD1E0DF4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AD438-0057-6342-8F11-5521DC44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965E5-121F-3C47-9C5A-899FFBED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06485-F08E-A14E-A753-425BF19A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82C34-CBF7-4D41-AC5B-1002A84B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32D43-7343-6547-9D84-BD830AF4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57643-8374-F54F-A79B-F36F130D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EAB6-CE89-3C45-84B9-1470ABE0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38F4D-2A96-EF47-B1D7-C4AAA2CD0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D55C2-C68D-A442-9EA4-A99294D9C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4825-5D45-7842-A115-938AA80B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80FE3-D6BA-A44B-897B-E3D56EC4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33E68-8E28-B045-8D14-ACA512C3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8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D748-3C83-6947-8540-1AF8F944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9EDDE-9509-424F-8FAE-D286D0905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831DE-9E95-AC4C-9FE1-1CBEAEED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72112-F24D-7E40-8F2A-FFCD52B7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D551A-0ABD-B349-9206-79218F1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52FA-285A-E048-8CF3-D2D2E36D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1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93AF5-1A81-7E43-8425-6FC4154F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4D2EC-4BDA-7840-BFB7-F24588A59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695A2-5F61-2040-A88F-A70F095CE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8557-513A-5942-893E-2783D39BBBC6}" type="datetimeFigureOut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CA22-2FD9-A748-A63A-151A617F9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BBA5-01CF-8443-ABFF-7024F264A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408F-C023-134D-92F3-28B834B5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6BC7-3C04-0941-9AEF-F6768A540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9月開學zoom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5C17A-8248-354A-940C-743DF34AA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Elite Anglo-Chinese Services</a:t>
            </a:r>
          </a:p>
          <a:p>
            <a:r>
              <a:rPr lang="en-US" altLang="zh-TW" dirty="0"/>
              <a:t>9pm</a:t>
            </a:r>
            <a:r>
              <a:rPr lang="zh-TW" altLang="en-US" dirty="0"/>
              <a:t> </a:t>
            </a:r>
            <a:r>
              <a:rPr lang="en-US" altLang="zh-TW" dirty="0"/>
              <a:t>06/07/2021</a:t>
            </a:r>
            <a:endParaRPr lang="en-US" dirty="0"/>
          </a:p>
        </p:txBody>
      </p:sp>
      <p:pic>
        <p:nvPicPr>
          <p:cNvPr id="5" name="Picture 4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4E09E527-3BD1-CC4A-82A4-B9E7D251B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5611283"/>
            <a:ext cx="4279900" cy="8509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842BACE-CDF1-494E-83EA-FE373CAC4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8" y="5602816"/>
            <a:ext cx="2602795" cy="85936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453C30E-C240-2F4A-AD0C-A9E3E9032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729" y="5611283"/>
            <a:ext cx="1337243" cy="8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3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F5A98-614F-6441-959B-738144FD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r>
              <a:rPr lang="zh-TW" altLang="en-US" dirty="0"/>
              <a:t>月出發前和到達後檢測安排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FE06-1B7E-144D-8E4F-64C431C25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出發前</a:t>
            </a:r>
            <a:r>
              <a:rPr lang="en-US" altLang="zh-TW" dirty="0"/>
              <a:t>72</a:t>
            </a:r>
            <a:r>
              <a:rPr lang="zh-TW" altLang="en-US" dirty="0"/>
              <a:t>小時需要核酸檢測</a:t>
            </a:r>
            <a:endParaRPr lang="en-GB" altLang="zh-TW" dirty="0"/>
          </a:p>
          <a:p>
            <a:pPr lvl="1"/>
            <a:r>
              <a:rPr lang="zh-TW" altLang="en-US" dirty="0"/>
              <a:t>社區中心</a:t>
            </a:r>
            <a:r>
              <a:rPr lang="en-US" altLang="zh-TW" dirty="0"/>
              <a:t> $240</a:t>
            </a:r>
            <a:endParaRPr lang="en-GB" altLang="zh-TW" dirty="0"/>
          </a:p>
          <a:p>
            <a:pPr lvl="1"/>
            <a:r>
              <a:rPr lang="zh-TW" altLang="en-US" dirty="0"/>
              <a:t>透過我們安排（</a:t>
            </a:r>
            <a:r>
              <a:rPr lang="en-US" altLang="zh-TW" dirty="0" err="1"/>
              <a:t>Labvy</a:t>
            </a:r>
            <a:r>
              <a:rPr lang="zh-TW" altLang="en-US" dirty="0"/>
              <a:t> 即日上門，即日化驗，即日有結果）</a:t>
            </a:r>
            <a:r>
              <a:rPr lang="en-US" altLang="zh-TW" dirty="0"/>
              <a:t>$1288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2662A-BA91-C244-AE19-1123F40EB8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Day2 Day 8 </a:t>
            </a:r>
            <a:r>
              <a:rPr lang="en-US" dirty="0" err="1"/>
              <a:t>檢測</a:t>
            </a:r>
            <a:endParaRPr lang="en-US" dirty="0"/>
          </a:p>
          <a:p>
            <a:pPr lvl="1"/>
            <a:r>
              <a:rPr lang="en-US" altLang="zh-TW" dirty="0"/>
              <a:t>Amber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強制</a:t>
            </a:r>
            <a:endParaRPr lang="en-GB" altLang="zh-TW" dirty="0"/>
          </a:p>
          <a:p>
            <a:pPr lvl="1"/>
            <a:r>
              <a:rPr lang="zh-TW" altLang="en-US" dirty="0"/>
              <a:t>可以透過我們購買 </a:t>
            </a:r>
            <a:r>
              <a:rPr lang="en-US" altLang="zh-TW" dirty="0"/>
              <a:t>£170</a:t>
            </a:r>
          </a:p>
          <a:p>
            <a:pPr lvl="1"/>
            <a:r>
              <a:rPr lang="en-US" dirty="0" err="1"/>
              <a:t>所有結果會通知學生</a:t>
            </a:r>
            <a:r>
              <a:rPr lang="en-US" altLang="zh-TW" dirty="0"/>
              <a:t>,</a:t>
            </a:r>
            <a:r>
              <a:rPr lang="zh-TW" altLang="en-US" dirty="0"/>
              <a:t>家長和校長</a:t>
            </a:r>
            <a:endParaRPr lang="en-GB" altLang="zh-TW" dirty="0"/>
          </a:p>
          <a:p>
            <a:pPr lvl="1"/>
            <a:r>
              <a:rPr lang="zh-TW" altLang="en-US" dirty="0"/>
              <a:t>有客戶服務</a:t>
            </a:r>
            <a:endParaRPr lang="en-GB" altLang="zh-TW" dirty="0"/>
          </a:p>
          <a:p>
            <a:pPr lvl="1"/>
            <a:r>
              <a:rPr lang="zh-TW" altLang="en-US" dirty="0"/>
              <a:t>只接受</a:t>
            </a:r>
            <a:r>
              <a:rPr lang="en-US" altLang="zh-TW" dirty="0"/>
              <a:t>Elite</a:t>
            </a:r>
            <a:r>
              <a:rPr lang="zh-TW" altLang="en-US" dirty="0"/>
              <a:t> 學生或推薦人申請</a:t>
            </a:r>
            <a:endParaRPr lang="en-US" altLang="zh-TW" dirty="0"/>
          </a:p>
          <a:p>
            <a:r>
              <a:rPr lang="en-US" altLang="zh-TW" dirty="0"/>
              <a:t>Day 5 test to release</a:t>
            </a:r>
          </a:p>
          <a:p>
            <a:pPr lvl="1"/>
            <a:r>
              <a:rPr lang="zh-TW" altLang="en-US" dirty="0"/>
              <a:t>可以在</a:t>
            </a:r>
            <a:r>
              <a:rPr lang="en-US" altLang="zh-TW" dirty="0"/>
              <a:t>day</a:t>
            </a:r>
            <a:r>
              <a:rPr lang="zh-TW" altLang="en-US" dirty="0"/>
              <a:t> </a:t>
            </a:r>
            <a:r>
              <a:rPr lang="en-US" altLang="zh-TW" dirty="0"/>
              <a:t>5</a:t>
            </a:r>
            <a:r>
              <a:rPr lang="zh-TW" altLang="en-US" dirty="0"/>
              <a:t> 做，如果郵寄 第二天晚上有結果。如果跟</a:t>
            </a:r>
            <a:r>
              <a:rPr lang="en-US" altLang="zh-TW" dirty="0"/>
              <a:t>elite</a:t>
            </a:r>
            <a:r>
              <a:rPr lang="zh-TW" altLang="en-US" dirty="0"/>
              <a:t> 隔離，同一日夜晚有結果</a:t>
            </a:r>
            <a:endParaRPr lang="en-GB" altLang="zh-TW" dirty="0"/>
          </a:p>
          <a:p>
            <a:pPr lvl="1"/>
            <a:r>
              <a:rPr lang="en-US" altLang="zh-TW" dirty="0"/>
              <a:t>£135</a:t>
            </a:r>
          </a:p>
        </p:txBody>
      </p:sp>
      <p:pic>
        <p:nvPicPr>
          <p:cNvPr id="6" name="Picture 5" descr="Text, letter&#10;&#10;Description automatically generated with medium confidence">
            <a:extLst>
              <a:ext uri="{FF2B5EF4-FFF2-40B4-BE49-F238E27FC236}">
                <a16:creationId xmlns:a16="http://schemas.microsoft.com/office/drawing/2014/main" id="{9E5B2991-FDF1-FE46-8066-FE558F888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09" y="3633202"/>
            <a:ext cx="4615781" cy="30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AE82-2D9F-0F4A-9AAE-2EB69BF8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CN" dirty="0"/>
              <a:t>/12</a:t>
            </a:r>
            <a:r>
              <a:rPr lang="zh-CN" altLang="en-US" dirty="0"/>
              <a:t>月</a:t>
            </a:r>
            <a:r>
              <a:rPr lang="zh-TW" altLang="en-US" dirty="0"/>
              <a:t>假期準備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0E86-A366-9645-A4F7-0BCE840DF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由於很多學校將會如常開學</a:t>
            </a:r>
            <a:r>
              <a:rPr lang="zh-TW" altLang="en-US" dirty="0"/>
              <a:t>，也有學校決定不會跟進去年安排，大部分學校將會放假</a:t>
            </a:r>
            <a:endParaRPr lang="en-GB" altLang="zh-TW" dirty="0"/>
          </a:p>
          <a:p>
            <a:r>
              <a:rPr lang="zh-TW" altLang="en-US" dirty="0"/>
              <a:t>家長需要儘早決定住宿安排，和填寫住宿表格</a:t>
            </a:r>
            <a:endParaRPr lang="en-GB" altLang="zh-TW" dirty="0"/>
          </a:p>
          <a:p>
            <a:r>
              <a:rPr lang="zh-TW" altLang="en-US" dirty="0"/>
              <a:t>應該不可以回港</a:t>
            </a:r>
            <a:r>
              <a:rPr lang="zh-CN" altLang="en-US" dirty="0"/>
              <a:t> （</a:t>
            </a:r>
            <a:r>
              <a:rPr lang="en-US" altLang="zh-CN" dirty="0"/>
              <a:t>10</a:t>
            </a:r>
            <a:r>
              <a:rPr lang="zh-CN" altLang="en-US" dirty="0"/>
              <a:t>月）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8D38D-53F8-9245-87EC-6270C63C5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en-GB" altLang="zh-CN" dirty="0"/>
          </a:p>
          <a:p>
            <a:pPr lvl="1"/>
            <a:r>
              <a:rPr lang="en-GB" dirty="0" err="1"/>
              <a:t>如果希望回港建議家長在第五輪隔離酒店名單公布後預訂酒店</a:t>
            </a:r>
            <a:endParaRPr lang="en-GB" dirty="0"/>
          </a:p>
          <a:p>
            <a:pPr lvl="1"/>
            <a:r>
              <a:rPr lang="zh-TW" altLang="en-US" dirty="0"/>
              <a:t>要和子女在出發前詳細考慮</a:t>
            </a:r>
            <a:r>
              <a:rPr lang="en-US" altLang="zh-TW" dirty="0"/>
              <a:t>12</a:t>
            </a:r>
            <a:r>
              <a:rPr lang="zh-TW" altLang="en-US" dirty="0"/>
              <a:t>月安排</a:t>
            </a:r>
            <a:endParaRPr lang="en-GB" altLang="zh-TW" dirty="0"/>
          </a:p>
          <a:p>
            <a:pPr lvl="1"/>
            <a:r>
              <a:rPr lang="en-US" dirty="0" err="1"/>
              <a:t>我們將會有寄宿學校和寄宿家庭假期服務等</a:t>
            </a:r>
            <a:r>
              <a:rPr lang="zh-TW" altLang="en-US" dirty="0"/>
              <a:t>，詳情會在</a:t>
            </a:r>
            <a:r>
              <a:rPr lang="en-US" altLang="zh-TW" dirty="0"/>
              <a:t>10</a:t>
            </a:r>
            <a:r>
              <a:rPr lang="zh-TW" altLang="en-US" dirty="0"/>
              <a:t>月中公布</a:t>
            </a:r>
            <a:endParaRPr lang="en-US" dirty="0"/>
          </a:p>
        </p:txBody>
      </p:sp>
      <p:pic>
        <p:nvPicPr>
          <p:cNvPr id="6" name="Picture 5" descr="A picture containing table, indoor, scissors, plastic&#10;&#10;Description automatically generated">
            <a:extLst>
              <a:ext uri="{FF2B5EF4-FFF2-40B4-BE49-F238E27FC236}">
                <a16:creationId xmlns:a16="http://schemas.microsoft.com/office/drawing/2014/main" id="{34270044-A343-D940-9B65-D8DD301E88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385011" y="-862871"/>
            <a:ext cx="12577011" cy="83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966DF10E-97B9-4F45-B237-16D972D2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264595"/>
            <a:ext cx="9613397" cy="1922676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70206-67B1-A04D-8E34-12CE84AB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3429000"/>
            <a:ext cx="8921672" cy="1713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 </a:t>
            </a:r>
            <a:endParaRPr lang="en-US" sz="8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1469-3E2F-2E4B-8D81-B170BF8F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303" y="5142305"/>
            <a:ext cx="7321298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Candy whatsapp 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C25AD3D-90FC-8E47-A26E-915E3DF91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44" r="34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F6B59-A689-274C-B4C0-8945B319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511118-131B-8543-AED1-D4828F700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現在英國情況</a:t>
            </a:r>
            <a:r>
              <a:rPr lang="en-US" altLang="zh-TW" sz="2000" dirty="0"/>
              <a:t> – 19/7 </a:t>
            </a:r>
            <a:r>
              <a:rPr lang="zh-TW" altLang="en-US" sz="2000" dirty="0"/>
              <a:t>後解封後政策</a:t>
            </a:r>
            <a:endParaRPr lang="en-US" altLang="zh-TW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000" dirty="0"/>
              <a:t>19/7 </a:t>
            </a:r>
            <a:r>
              <a:rPr lang="zh-TW" altLang="en-US" sz="2000" dirty="0"/>
              <a:t>解封後學校政策</a:t>
            </a:r>
            <a:endParaRPr lang="en-US" altLang="zh-TW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2000" dirty="0"/>
              <a:t>斷溶機制和地區疫情安全組別</a:t>
            </a:r>
            <a:endParaRPr lang="en-US" altLang="zh-TW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2000" dirty="0"/>
              <a:t>從英國回港路線分享</a:t>
            </a:r>
            <a:endParaRPr lang="en-US" altLang="zh-TW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000" dirty="0"/>
              <a:t>9</a:t>
            </a:r>
            <a:r>
              <a:rPr lang="zh-TW" altLang="en-US" sz="2000" dirty="0"/>
              <a:t>月開學隔離和預測</a:t>
            </a:r>
            <a:endParaRPr lang="en-US" altLang="zh-TW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000" dirty="0"/>
              <a:t>10</a:t>
            </a:r>
            <a:r>
              <a:rPr lang="zh-TW" altLang="en-US" sz="2000" dirty="0"/>
              <a:t>月假期準備</a:t>
            </a:r>
            <a:endParaRPr lang="en-US" altLang="zh-TW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zh-TW" sz="2000" dirty="0"/>
              <a:t>12</a:t>
            </a:r>
            <a:r>
              <a:rPr lang="zh-TW" altLang="en-US" sz="2000" dirty="0"/>
              <a:t>月回港準備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7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15874-6932-1E42-B177-B2C7F69B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英國</a:t>
            </a:r>
            <a:r>
              <a:rPr lang="en-US" altLang="zh-TW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19/7 </a:t>
            </a:r>
            <a:r>
              <a:rPr lang="zh-TW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政策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5969-F793-B147-8285-8BBE1274A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200"/>
              <a:t>婚禮</a:t>
            </a:r>
            <a:r>
              <a:rPr lang="en-US" altLang="zh-TW" sz="1200"/>
              <a:t>,</a:t>
            </a:r>
            <a:r>
              <a:rPr lang="zh-TW" altLang="en-US" sz="1200"/>
              <a:t>喪禮等大型活動無數目限制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/>
              <a:t>結束</a:t>
            </a:r>
            <a:r>
              <a:rPr lang="en-US" altLang="zh-TW" sz="1200"/>
              <a:t>6</a:t>
            </a:r>
            <a:r>
              <a:rPr lang="zh-TW" altLang="en-US" sz="1200"/>
              <a:t>人室內限聚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1200"/>
              <a:t>結束</a:t>
            </a:r>
            <a:r>
              <a:rPr lang="en-US" altLang="zh-TW" sz="1200"/>
              <a:t>1m</a:t>
            </a:r>
            <a:r>
              <a:rPr lang="zh-TW" altLang="en-US" sz="1200"/>
              <a:t>社交距離 （除了指定場所，例如機場，醫療場所）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1200"/>
              <a:t>所有大型運動活動可以進行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/>
              <a:t>取消</a:t>
            </a:r>
            <a:r>
              <a:rPr lang="en-US" altLang="zh-TW" sz="1200"/>
              <a:t> work from home advice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1200"/>
              <a:t>取消</a:t>
            </a:r>
            <a:r>
              <a:rPr lang="en-US" altLang="zh-TW" sz="1200"/>
              <a:t>table service only </a:t>
            </a:r>
            <a:r>
              <a:rPr lang="zh-TW" altLang="en-US" sz="1200"/>
              <a:t>（可以自己叫餐）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1200"/>
              <a:t>個別地區 （高感染）需要繼續社交距離，建議不要非必要交通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1200"/>
              <a:t>無</a:t>
            </a:r>
            <a:r>
              <a:rPr lang="en-US" altLang="zh-TW" sz="1200"/>
              <a:t>vaccine passport / </a:t>
            </a:r>
            <a:r>
              <a:rPr lang="zh-TW" altLang="en-US" sz="1200"/>
              <a:t>疫苗護照 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zh-TW" altLang="en-US" sz="1200"/>
              <a:t>不需登記入任何場所</a:t>
            </a:r>
            <a:endParaRPr lang="en-US" altLang="zh-TW" sz="1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/>
              <a:t>保持所有檢測措施</a:t>
            </a:r>
            <a:r>
              <a:rPr lang="zh-TW" altLang="en-US" sz="1200"/>
              <a:t>，包括</a:t>
            </a:r>
            <a:r>
              <a:rPr lang="en-US" altLang="zh-TW" sz="1200"/>
              <a:t>free lateral flow test, pcr test </a:t>
            </a:r>
            <a:r>
              <a:rPr lang="zh-TW" altLang="en-US" sz="1200"/>
              <a:t>等</a:t>
            </a:r>
            <a:endParaRPr lang="en-US" sz="1200"/>
          </a:p>
        </p:txBody>
      </p:sp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996F2D-3F8F-2A4B-9CB0-229E272F7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6128" y="640080"/>
            <a:ext cx="502005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0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airport&#10;&#10;Description automatically generated">
            <a:extLst>
              <a:ext uri="{FF2B5EF4-FFF2-40B4-BE49-F238E27FC236}">
                <a16:creationId xmlns:a16="http://schemas.microsoft.com/office/drawing/2014/main" id="{8020C668-669A-9640-BFFF-E6B3A5C9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122142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27F25-BB7A-F049-8243-DD476E99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結束強制性需要戴口罩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4BD5-53B4-1C41-B55C-6C5013AB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隔離</a:t>
            </a:r>
            <a:endParaRPr lang="en-US" dirty="0"/>
          </a:p>
          <a:p>
            <a:r>
              <a:rPr lang="en-US" sz="2800" dirty="0" err="1"/>
              <a:t>檢測陽性後需要強制居家隔離</a:t>
            </a:r>
            <a:endParaRPr lang="en-US" sz="2800" dirty="0"/>
          </a:p>
          <a:p>
            <a:r>
              <a:rPr lang="en-US" sz="2800" dirty="0" err="1"/>
              <a:t>有機會已打針</a:t>
            </a:r>
            <a:r>
              <a:rPr lang="zh-TW" altLang="en-US" sz="2800" dirty="0"/>
              <a:t>（</a:t>
            </a:r>
            <a:r>
              <a:rPr lang="en-US" altLang="zh-TW" sz="2800" dirty="0"/>
              <a:t>fully</a:t>
            </a:r>
            <a:r>
              <a:rPr lang="zh-TW" altLang="en-US" sz="2800" dirty="0"/>
              <a:t> </a:t>
            </a:r>
            <a:r>
              <a:rPr lang="en-US" altLang="zh-TW" sz="2800" dirty="0"/>
              <a:t>vaccinated)</a:t>
            </a:r>
            <a:r>
              <a:rPr lang="zh-TW" altLang="en-US" sz="2800" dirty="0"/>
              <a:t>可以免除回英後隔離</a:t>
            </a:r>
            <a:endParaRPr lang="en-GB" altLang="zh-TW" sz="2800" dirty="0"/>
          </a:p>
          <a:p>
            <a:pPr lvl="1"/>
            <a:r>
              <a:rPr lang="zh-TW" altLang="en-US" sz="2400" dirty="0"/>
              <a:t>留意：</a:t>
            </a:r>
            <a:endParaRPr lang="en-GB" altLang="zh-TW" sz="2400" dirty="0"/>
          </a:p>
          <a:p>
            <a:pPr lvl="2"/>
            <a:r>
              <a:rPr lang="en-GB" altLang="zh-TW" sz="2000" dirty="0"/>
              <a:t>✨🔮</a:t>
            </a:r>
            <a:r>
              <a:rPr lang="zh-TW" altLang="en-US" sz="2000" dirty="0">
                <a:solidFill>
                  <a:schemeClr val="accent1"/>
                </a:solidFill>
              </a:rPr>
              <a:t>疫苗認受性：</a:t>
            </a:r>
            <a:r>
              <a:rPr lang="en-US" altLang="zh-TW" sz="2000" dirty="0">
                <a:solidFill>
                  <a:schemeClr val="accent1"/>
                </a:solidFill>
              </a:rPr>
              <a:t>MRHA approved</a:t>
            </a:r>
            <a:r>
              <a:rPr lang="zh-TW" altLang="en-US" sz="2000" dirty="0">
                <a:solidFill>
                  <a:schemeClr val="accent1"/>
                </a:solidFill>
              </a:rPr>
              <a:t> </a:t>
            </a:r>
            <a:r>
              <a:rPr lang="en-US" altLang="zh-TW" sz="2000" dirty="0">
                <a:solidFill>
                  <a:schemeClr val="accent1"/>
                </a:solidFill>
              </a:rPr>
              <a:t>(</a:t>
            </a:r>
            <a:r>
              <a:rPr lang="zh-TW" altLang="en-US" sz="2000" dirty="0">
                <a:solidFill>
                  <a:schemeClr val="accent1"/>
                </a:solidFill>
              </a:rPr>
              <a:t>究竟</a:t>
            </a:r>
            <a:r>
              <a:rPr lang="en-US" altLang="zh-TW" sz="2000" dirty="0" err="1">
                <a:solidFill>
                  <a:schemeClr val="accent1"/>
                </a:solidFill>
              </a:rPr>
              <a:t>pfizzer</a:t>
            </a:r>
            <a:r>
              <a:rPr lang="zh-TW" altLang="en-US" sz="2000" dirty="0">
                <a:solidFill>
                  <a:schemeClr val="accent1"/>
                </a:solidFill>
              </a:rPr>
              <a:t> </a:t>
            </a:r>
            <a:r>
              <a:rPr lang="en-US" altLang="zh-TW" sz="2000" dirty="0">
                <a:solidFill>
                  <a:schemeClr val="accent1"/>
                </a:solidFill>
              </a:rPr>
              <a:t>(</a:t>
            </a:r>
            <a:r>
              <a:rPr lang="zh-TW" altLang="en-US" sz="2000" dirty="0">
                <a:solidFill>
                  <a:schemeClr val="accent1"/>
                </a:solidFill>
              </a:rPr>
              <a:t>英國打）和</a:t>
            </a:r>
            <a:r>
              <a:rPr lang="en-US" altLang="zh-TW" sz="2000" dirty="0" err="1">
                <a:solidFill>
                  <a:schemeClr val="accent1"/>
                </a:solidFill>
              </a:rPr>
              <a:t>biontech</a:t>
            </a:r>
            <a:r>
              <a:rPr lang="zh-TW" altLang="en-US" sz="2000" dirty="0">
                <a:solidFill>
                  <a:schemeClr val="accent1"/>
                </a:solidFill>
              </a:rPr>
              <a:t> 是不是相同認受？同一出產地？</a:t>
            </a:r>
            <a:endParaRPr lang="en-GB" altLang="zh-TW" sz="2000" dirty="0">
              <a:solidFill>
                <a:schemeClr val="accent1"/>
              </a:solidFill>
            </a:endParaRPr>
          </a:p>
          <a:p>
            <a:pPr lvl="2"/>
            <a:r>
              <a:rPr lang="zh-TW" altLang="en-US" sz="2000" dirty="0">
                <a:solidFill>
                  <a:schemeClr val="accent1"/>
                </a:solidFill>
              </a:rPr>
              <a:t>歲數：英國只打</a:t>
            </a:r>
            <a:r>
              <a:rPr lang="en-US" altLang="zh-TW" sz="2000" dirty="0">
                <a:solidFill>
                  <a:schemeClr val="accent1"/>
                </a:solidFill>
              </a:rPr>
              <a:t>18</a:t>
            </a:r>
            <a:r>
              <a:rPr lang="zh-TW" altLang="en-US" sz="2000" dirty="0">
                <a:solidFill>
                  <a:schemeClr val="accent1"/>
                </a:solidFill>
              </a:rPr>
              <a:t>歲以上</a:t>
            </a:r>
            <a:endParaRPr lang="en-GB" altLang="zh-TW" sz="2000" dirty="0">
              <a:solidFill>
                <a:schemeClr val="accent1"/>
              </a:solidFill>
            </a:endParaRPr>
          </a:p>
          <a:p>
            <a:pPr lvl="2"/>
            <a:r>
              <a:rPr lang="en-US" altLang="zh-TW" sz="2000" dirty="0" err="1">
                <a:solidFill>
                  <a:schemeClr val="accent1"/>
                </a:solidFill>
              </a:rPr>
              <a:t>Nhs</a:t>
            </a:r>
            <a:r>
              <a:rPr lang="zh-TW" altLang="en-US" sz="2000" dirty="0">
                <a:solidFill>
                  <a:schemeClr val="accent1"/>
                </a:solidFill>
              </a:rPr>
              <a:t> </a:t>
            </a:r>
            <a:r>
              <a:rPr lang="en-US" altLang="zh-TW" sz="2000" dirty="0">
                <a:solidFill>
                  <a:schemeClr val="accent1"/>
                </a:solidFill>
              </a:rPr>
              <a:t>app</a:t>
            </a:r>
            <a:r>
              <a:rPr lang="zh-TW" altLang="en-US" sz="2000" dirty="0">
                <a:solidFill>
                  <a:schemeClr val="accent1"/>
                </a:solidFill>
              </a:rPr>
              <a:t> </a:t>
            </a:r>
            <a:r>
              <a:rPr lang="en-US" altLang="zh-TW" sz="2000" dirty="0">
                <a:solidFill>
                  <a:schemeClr val="accent1"/>
                </a:solidFill>
              </a:rPr>
              <a:t>authentication?</a:t>
            </a:r>
            <a:r>
              <a:rPr lang="en-GB" altLang="zh-TW" sz="2000" dirty="0"/>
              <a:t> 🔮</a:t>
            </a:r>
            <a:endParaRPr lang="en-GB" altLang="zh-TW" sz="2000" dirty="0">
              <a:solidFill>
                <a:schemeClr val="accent1"/>
              </a:solidFill>
            </a:endParaRPr>
          </a:p>
          <a:p>
            <a:pPr lvl="2"/>
            <a:endParaRPr lang="en-GB" altLang="zh-TW" sz="2000" dirty="0"/>
          </a:p>
          <a:p>
            <a:pPr lvl="1"/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FB5B5-DEE4-3248-9863-A85CBBE9A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altLang="zh-TW" sz="2000" dirty="0"/>
              <a:t>19/7</a:t>
            </a:r>
            <a:r>
              <a:rPr lang="zh-TW" altLang="en-US" sz="2000" dirty="0"/>
              <a:t> 後不在是法律強制性</a:t>
            </a:r>
            <a:endParaRPr lang="en-GB" altLang="zh-TW" sz="2000" dirty="0"/>
          </a:p>
          <a:p>
            <a:endParaRPr lang="en-GB" sz="2000" dirty="0"/>
          </a:p>
          <a:p>
            <a:r>
              <a:rPr lang="en-US" sz="2000" dirty="0" err="1"/>
              <a:t>建議醫院</a:t>
            </a:r>
            <a:r>
              <a:rPr lang="zh-TW" altLang="en-US" sz="2000" dirty="0"/>
              <a:t>，人多等地方帶口罩</a:t>
            </a:r>
            <a:endParaRPr lang="en-GB" altLang="zh-TW" sz="2000" dirty="0"/>
          </a:p>
          <a:p>
            <a:endParaRPr lang="en-GB" sz="2000" dirty="0"/>
          </a:p>
          <a:p>
            <a:r>
              <a:rPr lang="zh-TW" altLang="en-US" sz="2000" dirty="0"/>
              <a:t>遠離</a:t>
            </a:r>
            <a:r>
              <a:rPr lang="en-US" altLang="zh-TW" sz="2000" dirty="0"/>
              <a:t>nanny</a:t>
            </a:r>
            <a:r>
              <a:rPr lang="zh-TW" altLang="en-US" sz="2000" dirty="0"/>
              <a:t> </a:t>
            </a:r>
            <a:r>
              <a:rPr lang="en-US" altLang="zh-TW" sz="2000" dirty="0"/>
              <a:t>state</a:t>
            </a:r>
            <a:r>
              <a:rPr lang="zh-TW" altLang="en-US" sz="2000" dirty="0"/>
              <a:t> 管制</a:t>
            </a:r>
            <a:endParaRPr lang="en-GB" altLang="zh-TW" sz="2000" dirty="0"/>
          </a:p>
          <a:p>
            <a:endParaRPr lang="en-GB" sz="2000" dirty="0"/>
          </a:p>
          <a:p>
            <a:r>
              <a:rPr lang="zh-TW" altLang="en-US" sz="2000" dirty="0"/>
              <a:t>預計大部分室內地方都會保持室內需要帶口罩的入場規則</a:t>
            </a:r>
            <a:endParaRPr lang="en-GB" altLang="zh-TW" sz="2000" dirty="0"/>
          </a:p>
          <a:p>
            <a:endParaRPr lang="en-GB" sz="2000" dirty="0"/>
          </a:p>
          <a:p>
            <a:r>
              <a:rPr lang="zh-TW" altLang="en-US" sz="2000" dirty="0"/>
              <a:t>室外無需帶口罩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01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B053DA1-9830-2D44-AA48-DA03D4D9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8466164" y="-132346"/>
            <a:ext cx="47700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B6EA-5462-BA46-8C8F-A97DACFE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794" y="2298868"/>
            <a:ext cx="3792370" cy="4426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私立學校</a:t>
            </a:r>
            <a:r>
              <a:rPr lang="en-US" altLang="zh-TW" sz="2000" dirty="0" err="1"/>
              <a:t>covid</a:t>
            </a:r>
            <a:r>
              <a:rPr lang="zh-TW" altLang="en-US" sz="2000" dirty="0"/>
              <a:t> </a:t>
            </a:r>
            <a:r>
              <a:rPr lang="en-US" altLang="zh-TW" sz="2000" dirty="0"/>
              <a:t>policy</a:t>
            </a:r>
          </a:p>
          <a:p>
            <a:r>
              <a:rPr lang="en-US" sz="2000" dirty="0"/>
              <a:t>推行</a:t>
            </a:r>
            <a:r>
              <a:rPr lang="en-US" altLang="zh-TW" sz="2000" dirty="0"/>
              <a:t>covid-19</a:t>
            </a:r>
            <a:r>
              <a:rPr lang="zh-TW" altLang="en-US" sz="2000" dirty="0"/>
              <a:t> </a:t>
            </a:r>
            <a:r>
              <a:rPr lang="en-US" altLang="zh-TW" sz="2000" dirty="0"/>
              <a:t>charter</a:t>
            </a:r>
          </a:p>
          <a:p>
            <a:r>
              <a:rPr lang="en-US" sz="2000" dirty="0" err="1"/>
              <a:t>學生可以自行選擇戴不戴口罩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現況</a:t>
            </a:r>
            <a:endParaRPr lang="en-US" sz="2000" dirty="0"/>
          </a:p>
          <a:p>
            <a:pPr lvl="1"/>
            <a:r>
              <a:rPr lang="en-US" altLang="zh-TW" sz="2000" dirty="0"/>
              <a:t>8</a:t>
            </a:r>
            <a:r>
              <a:rPr lang="zh-TW" altLang="en-US" sz="2000" dirty="0"/>
              <a:t>成人口已打第一針，</a:t>
            </a:r>
            <a:r>
              <a:rPr lang="en-US" altLang="zh-TW" sz="2000" dirty="0"/>
              <a:t>6</a:t>
            </a:r>
            <a:r>
              <a:rPr lang="zh-TW" altLang="en-US" sz="2000" dirty="0"/>
              <a:t>成已經完成接種疫苗，已開放</a:t>
            </a:r>
            <a:r>
              <a:rPr lang="en-US" altLang="zh-TW" sz="2000" dirty="0"/>
              <a:t>18</a:t>
            </a:r>
            <a:r>
              <a:rPr lang="zh-TW" altLang="en-US" sz="2000" dirty="0"/>
              <a:t>歲以上打疫苗</a:t>
            </a:r>
            <a:endParaRPr lang="en-GB" altLang="zh-TW" sz="2000" dirty="0"/>
          </a:p>
          <a:p>
            <a:pPr lvl="1"/>
            <a:r>
              <a:rPr lang="en-US" altLang="zh-TW" sz="2000" dirty="0" err="1"/>
              <a:t>Biontech</a:t>
            </a:r>
            <a:r>
              <a:rPr lang="zh-TW" altLang="en-US" sz="2000" dirty="0"/>
              <a:t> </a:t>
            </a:r>
            <a:r>
              <a:rPr lang="en-US" altLang="zh-TW" sz="2000" dirty="0"/>
              <a:t>/</a:t>
            </a:r>
            <a:r>
              <a:rPr lang="zh-TW" altLang="en-US" sz="2000" dirty="0"/>
              <a:t> 牛津 </a:t>
            </a:r>
            <a:r>
              <a:rPr lang="en-US" altLang="zh-TW" sz="2000" dirty="0"/>
              <a:t>/</a:t>
            </a:r>
            <a:r>
              <a:rPr lang="en-US" altLang="zh-TW" sz="2000" dirty="0" err="1"/>
              <a:t>moderna</a:t>
            </a:r>
            <a:r>
              <a:rPr lang="zh-TW" altLang="en-US" sz="2000" dirty="0"/>
              <a:t> </a:t>
            </a:r>
            <a:r>
              <a:rPr lang="en-US" altLang="zh-TW" sz="2000" dirty="0"/>
              <a:t>/</a:t>
            </a:r>
            <a:r>
              <a:rPr lang="zh-TW" altLang="en-US" sz="2000" dirty="0"/>
              <a:t> </a:t>
            </a:r>
            <a:r>
              <a:rPr lang="en-US" altLang="zh-TW" sz="2000" dirty="0" err="1"/>
              <a:t>janssen</a:t>
            </a:r>
            <a:r>
              <a:rPr lang="zh-TW" altLang="en-US" sz="2000" dirty="0"/>
              <a:t> </a:t>
            </a:r>
            <a:r>
              <a:rPr lang="en-US" altLang="zh-TW" sz="2000" dirty="0"/>
              <a:t>(</a:t>
            </a:r>
            <a:r>
              <a:rPr lang="zh-TW" altLang="en-US" sz="2000" dirty="0"/>
              <a:t>年底）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DB73C-FB27-A142-8D37-12653DED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 </a:t>
            </a:r>
            <a:r>
              <a:rPr lang="en-US" altLang="zh-TW" dirty="0"/>
              <a:t>19/7</a:t>
            </a:r>
            <a:r>
              <a:rPr lang="zh-TW" altLang="en-US" dirty="0"/>
              <a:t>後政策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8BBBD-1149-9144-A541-0C174FE4F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取消</a:t>
            </a:r>
            <a:r>
              <a:rPr lang="zh-TW" altLang="en-US" dirty="0"/>
              <a:t> </a:t>
            </a:r>
            <a:r>
              <a:rPr lang="en-US" altLang="zh-TW" dirty="0"/>
              <a:t>bubbles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不需要要隔離，變成每天做檢測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4%</a:t>
            </a:r>
            <a:r>
              <a:rPr lang="zh-TW" altLang="en-US" dirty="0"/>
              <a:t> 隔離個案屬於陽性個案</a:t>
            </a:r>
            <a:endParaRPr lang="en-GB" altLang="zh-TW" dirty="0"/>
          </a:p>
          <a:p>
            <a:endParaRPr lang="en-US" dirty="0"/>
          </a:p>
          <a:p>
            <a:r>
              <a:rPr lang="en-US" dirty="0" err="1"/>
              <a:t>教育處指引</a:t>
            </a:r>
            <a:r>
              <a:rPr lang="zh-TW" altLang="en-US" dirty="0"/>
              <a:t>，不需要戴口罩</a:t>
            </a:r>
            <a:endParaRPr lang="en-GB" altLang="zh-TW" dirty="0"/>
          </a:p>
          <a:p>
            <a:endParaRPr lang="en-GB" altLang="zh-TW" dirty="0"/>
          </a:p>
          <a:p>
            <a:r>
              <a:rPr lang="zh-TW" altLang="en-US" dirty="0"/>
              <a:t>以全校上課為目標</a:t>
            </a:r>
            <a:endParaRPr lang="en-GB" altLang="zh-TW" dirty="0"/>
          </a:p>
          <a:p>
            <a:endParaRPr lang="en-GB" altLang="zh-TW" dirty="0"/>
          </a:p>
          <a:p>
            <a:r>
              <a:rPr lang="en-GB" altLang="zh-TW" dirty="0"/>
              <a:t>🔮</a:t>
            </a:r>
            <a:r>
              <a:rPr lang="zh-TW" altLang="en-US" dirty="0">
                <a:solidFill>
                  <a:schemeClr val="accent1"/>
                </a:solidFill>
              </a:rPr>
              <a:t>很大機會不會再提供網課 （無隔離</a:t>
            </a:r>
            <a:r>
              <a:rPr lang="en-US" altLang="zh-TW" dirty="0">
                <a:solidFill>
                  <a:schemeClr val="accent1"/>
                </a:solidFill>
              </a:rPr>
              <a:t>/</a:t>
            </a:r>
            <a:r>
              <a:rPr lang="zh-TW" altLang="en-US" dirty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bubbles)</a:t>
            </a:r>
            <a:r>
              <a:rPr lang="en-GB" altLang="zh-TW" dirty="0">
                <a:solidFill>
                  <a:schemeClr val="accent1"/>
                </a:solidFill>
              </a:rPr>
              <a:t> </a:t>
            </a:r>
            <a:r>
              <a:rPr lang="en-GB" altLang="zh-TW" dirty="0"/>
              <a:t>🔮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9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9C71C-B1DE-6D47-9A90-BC00A6AF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12842331" cy="7218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3A62E-7034-3044-B169-0D448470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斷溶機制和地區疫情安全組別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1A6D-66D5-C941-A1D4-6CFA4E44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如需要回港</a:t>
            </a:r>
            <a:r>
              <a:rPr lang="zh-TW" altLang="en-US" dirty="0"/>
              <a:t>，只可以透過中轉國家逗留</a:t>
            </a:r>
            <a:r>
              <a:rPr lang="en-US" altLang="zh-TW" dirty="0"/>
              <a:t>21</a:t>
            </a:r>
            <a:r>
              <a:rPr lang="zh-TW" altLang="en-US" dirty="0"/>
              <a:t>日，再回港</a:t>
            </a:r>
            <a:endParaRPr lang="en-GB" altLang="zh-TW" dirty="0"/>
          </a:p>
          <a:p>
            <a:endParaRPr lang="en-GB" dirty="0"/>
          </a:p>
          <a:p>
            <a:r>
              <a:rPr lang="zh-TW" altLang="en-US" dirty="0"/>
              <a:t>考慮從 其他地區，例如</a:t>
            </a:r>
            <a:r>
              <a:rPr lang="zh-TW" altLang="en-US" dirty="0">
                <a:highlight>
                  <a:srgbClr val="FF0000"/>
                </a:highlight>
              </a:rPr>
              <a:t>杜拜</a:t>
            </a:r>
            <a:r>
              <a:rPr lang="zh-TW" altLang="en-US" dirty="0"/>
              <a:t> （</a:t>
            </a:r>
            <a:r>
              <a:rPr lang="en-US" altLang="zh-TW" dirty="0"/>
              <a:t>C</a:t>
            </a:r>
            <a:r>
              <a:rPr lang="zh-TW" altLang="en-US" dirty="0"/>
              <a:t>）</a:t>
            </a:r>
            <a:r>
              <a:rPr lang="en-GB" altLang="zh-TW" dirty="0"/>
              <a:t>(</a:t>
            </a:r>
            <a:r>
              <a:rPr lang="zh-TW" altLang="en-GB" dirty="0"/>
              <a:t>強制</a:t>
            </a:r>
            <a:r>
              <a:rPr lang="zh-TW" altLang="en-US" dirty="0"/>
              <a:t>檢疫</a:t>
            </a:r>
            <a:r>
              <a:rPr lang="en-US" altLang="zh-TW" dirty="0"/>
              <a:t>10</a:t>
            </a:r>
            <a:r>
              <a:rPr lang="zh-TW" altLang="en-US" dirty="0"/>
              <a:t>日），泰國 （</a:t>
            </a:r>
            <a:r>
              <a:rPr lang="en-US" altLang="zh-TW" dirty="0"/>
              <a:t>B)</a:t>
            </a:r>
            <a:r>
              <a:rPr lang="zh-TW" altLang="en-US" dirty="0"/>
              <a:t> （強制檢疫</a:t>
            </a:r>
            <a:r>
              <a:rPr lang="en-US" altLang="zh-TW" dirty="0"/>
              <a:t>14</a:t>
            </a:r>
            <a:r>
              <a:rPr lang="zh-TW" altLang="en-US" dirty="0"/>
              <a:t>日）</a:t>
            </a:r>
            <a:endParaRPr lang="en-US" altLang="zh-TW" dirty="0"/>
          </a:p>
          <a:p>
            <a:endParaRPr lang="en-US" dirty="0"/>
          </a:p>
          <a:p>
            <a:r>
              <a:rPr lang="en-US" dirty="0" err="1"/>
              <a:t>已打針</a:t>
            </a:r>
            <a:r>
              <a:rPr lang="zh-TW" altLang="en-US" dirty="0"/>
              <a:t>：從香港獲得抗體檢測報告，</a:t>
            </a:r>
            <a:r>
              <a:rPr lang="en-US" altLang="zh-TW" dirty="0"/>
              <a:t>3</a:t>
            </a:r>
            <a:r>
              <a:rPr lang="zh-TW" altLang="en-US" dirty="0"/>
              <a:t>個月內回港，可以</a:t>
            </a:r>
            <a:r>
              <a:rPr lang="en-US" altLang="zh-TW" dirty="0"/>
              <a:t>7</a:t>
            </a:r>
            <a:r>
              <a:rPr lang="zh-TW" altLang="en-US" dirty="0"/>
              <a:t>日隔離 （</a:t>
            </a:r>
            <a:r>
              <a:rPr lang="en-US" altLang="zh-TW" dirty="0"/>
              <a:t>21+7).</a:t>
            </a:r>
            <a:r>
              <a:rPr lang="zh-TW" altLang="en-US" dirty="0"/>
              <a:t>無抗體報告，不過已打針， </a:t>
            </a:r>
            <a:r>
              <a:rPr lang="en-US" altLang="zh-TW" dirty="0"/>
              <a:t>14</a:t>
            </a:r>
            <a:r>
              <a:rPr lang="zh-TW" altLang="en-US" dirty="0"/>
              <a:t>日隔離</a:t>
            </a:r>
            <a:endParaRPr lang="en-US" altLang="zh-TW" dirty="0"/>
          </a:p>
          <a:p>
            <a:r>
              <a:rPr lang="en-US" dirty="0" err="1"/>
              <a:t>未打針</a:t>
            </a:r>
            <a:r>
              <a:rPr lang="zh-TW" altLang="en-US" dirty="0"/>
              <a:t>：</a:t>
            </a:r>
            <a:r>
              <a:rPr lang="en-US" altLang="zh-TW" dirty="0"/>
              <a:t>21+21</a:t>
            </a:r>
            <a:r>
              <a:rPr lang="zh-TW" altLang="en-US" dirty="0"/>
              <a:t> 隔離</a:t>
            </a:r>
            <a:endParaRPr lang="en-GB" altLang="zh-TW" dirty="0"/>
          </a:p>
          <a:p>
            <a:endParaRPr lang="en-GB" dirty="0"/>
          </a:p>
          <a:p>
            <a:r>
              <a:rPr lang="en-GB" dirty="0" err="1"/>
              <a:t>例如爸爸已打針</a:t>
            </a:r>
            <a:r>
              <a:rPr lang="zh-TW" altLang="en-US" dirty="0"/>
              <a:t>，從香港出發，接阿女回港：</a:t>
            </a:r>
            <a:endParaRPr lang="en-GB" altLang="zh-TW" dirty="0"/>
          </a:p>
          <a:p>
            <a:r>
              <a:rPr lang="zh-TW" altLang="en-US" dirty="0"/>
              <a:t>因為阿女無打針，所以</a:t>
            </a:r>
            <a:r>
              <a:rPr lang="en-US" altLang="zh-TW" dirty="0"/>
              <a:t>21+21</a:t>
            </a:r>
          </a:p>
          <a:p>
            <a:r>
              <a:rPr lang="en-GB" dirty="0" err="1"/>
              <a:t>例如爸爸已打針</a:t>
            </a:r>
            <a:r>
              <a:rPr lang="zh-TW" altLang="en-US" dirty="0"/>
              <a:t>，從香港出發，接阿女（在英國打針）回港：</a:t>
            </a:r>
            <a:endParaRPr lang="en-GB" altLang="zh-TW" dirty="0"/>
          </a:p>
          <a:p>
            <a:r>
              <a:rPr lang="en-US" altLang="zh-TW" dirty="0"/>
              <a:t>21+14</a:t>
            </a:r>
          </a:p>
          <a:p>
            <a:r>
              <a:rPr lang="zh-TW" altLang="en-US" dirty="0"/>
              <a:t>例如爸爸已打針，只是帶英國看女兒：</a:t>
            </a:r>
            <a:endParaRPr lang="en-GB" altLang="zh-TW" dirty="0"/>
          </a:p>
          <a:p>
            <a:r>
              <a:rPr lang="en-US" altLang="zh-TW" dirty="0"/>
              <a:t>21+7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如有香港抗體報告，</a:t>
            </a:r>
            <a:r>
              <a:rPr lang="en-US" altLang="zh-TW" dirty="0"/>
              <a:t>3</a:t>
            </a:r>
            <a:r>
              <a:rPr lang="zh-TW" altLang="en-US" dirty="0"/>
              <a:t>個月內回港）</a:t>
            </a:r>
            <a:endParaRPr lang="en-GB" altLang="zh-TW" dirty="0"/>
          </a:p>
          <a:p>
            <a:pPr marL="0" indent="0">
              <a:buNone/>
            </a:pPr>
            <a:endParaRPr lang="en-GB" altLang="zh-TW" dirty="0"/>
          </a:p>
          <a:p>
            <a:endParaRPr lang="en-US" altLang="zh-TW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7B186-D7FC-0540-A02C-30B6276E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斷溶機制</a:t>
            </a:r>
            <a:endParaRPr lang="en-GB" altLang="zh-TW" dirty="0"/>
          </a:p>
          <a:p>
            <a:r>
              <a:rPr lang="zh-TW" altLang="en-US" dirty="0"/>
              <a:t>由於一條航線 （以國家計算，不是航空公司或者載客城市）超過</a:t>
            </a:r>
            <a:r>
              <a:rPr lang="en-US" altLang="zh-TW" dirty="0"/>
              <a:t>5</a:t>
            </a:r>
            <a:r>
              <a:rPr lang="zh-TW" altLang="en-US" dirty="0"/>
              <a:t>人在香港機場驗出陽性反應，啟動機制，停航</a:t>
            </a:r>
            <a:r>
              <a:rPr lang="en-US" altLang="zh-TW" dirty="0"/>
              <a:t>14</a:t>
            </a:r>
            <a:r>
              <a:rPr lang="zh-TW" altLang="en-US" dirty="0"/>
              <a:t>日</a:t>
            </a:r>
            <a:endParaRPr lang="en-GB" altLang="zh-TW" dirty="0"/>
          </a:p>
          <a:p>
            <a:endParaRPr lang="en-GB" dirty="0"/>
          </a:p>
          <a:p>
            <a:r>
              <a:rPr lang="en-US" altLang="zh-TW" dirty="0"/>
              <a:t>14</a:t>
            </a:r>
            <a:r>
              <a:rPr lang="zh-TW" altLang="en-US" dirty="0"/>
              <a:t>日後可以重開航道</a:t>
            </a:r>
            <a:endParaRPr lang="en-GB" altLang="zh-TW" dirty="0"/>
          </a:p>
          <a:p>
            <a:endParaRPr lang="en-GB" dirty="0"/>
          </a:p>
          <a:p>
            <a:r>
              <a:rPr lang="zh-TW" altLang="en-US" dirty="0"/>
              <a:t>地區疫情安全組別</a:t>
            </a:r>
            <a:endParaRPr lang="en-US" altLang="zh-TW" dirty="0"/>
          </a:p>
          <a:p>
            <a:r>
              <a:rPr lang="en-US" dirty="0" err="1"/>
              <a:t>英國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1/7</a:t>
            </a:r>
            <a:r>
              <a:rPr lang="zh-TW" altLang="en-US" dirty="0"/>
              <a:t> 起提升到</a:t>
            </a:r>
            <a:r>
              <a:rPr lang="en-US" altLang="zh-TW" dirty="0"/>
              <a:t>A1</a:t>
            </a:r>
            <a:r>
              <a:rPr lang="zh-TW" altLang="en-US" dirty="0"/>
              <a:t>地區，不容許任何在此地區逗留超過</a:t>
            </a:r>
            <a:r>
              <a:rPr lang="en-US" altLang="zh-TW" dirty="0"/>
              <a:t>2</a:t>
            </a:r>
            <a:r>
              <a:rPr lang="zh-TW" altLang="en-US" dirty="0"/>
              <a:t>小時人士到港 （包括香港居民）</a:t>
            </a:r>
            <a:endParaRPr lang="en-GB" altLang="zh-TW" dirty="0"/>
          </a:p>
          <a:p>
            <a:r>
              <a:rPr lang="zh-TW" altLang="en-US" dirty="0"/>
              <a:t>上次英國從</a:t>
            </a:r>
            <a:r>
              <a:rPr lang="en-US" altLang="zh-TW" dirty="0"/>
              <a:t>A1</a:t>
            </a:r>
            <a:r>
              <a:rPr lang="zh-TW" altLang="en-US" dirty="0"/>
              <a:t> 回</a:t>
            </a:r>
            <a:r>
              <a:rPr lang="en-US" altLang="zh-TW" dirty="0"/>
              <a:t>B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12</a:t>
            </a:r>
            <a:r>
              <a:rPr lang="zh-TW" altLang="en-US" dirty="0"/>
              <a:t>月底 </a:t>
            </a:r>
            <a:r>
              <a:rPr lang="en-US" altLang="zh-TW" dirty="0"/>
              <a:t>----</a:t>
            </a:r>
            <a:r>
              <a:rPr lang="zh-TW" altLang="en-US" dirty="0"/>
              <a:t> 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9</a:t>
            </a:r>
            <a:r>
              <a:rPr lang="zh-TW" altLang="en-US" dirty="0"/>
              <a:t>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1537840-9447-E844-B980-6A1C5482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32064" y="2057400"/>
            <a:ext cx="12159936" cy="487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100F9-92D8-9D42-BB3B-FF5CD16B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從英國回港路線分享</a:t>
            </a:r>
            <a:r>
              <a:rPr lang="en-US" altLang="zh-TW" dirty="0"/>
              <a:t> (</a:t>
            </a:r>
            <a:r>
              <a:rPr lang="zh-TW" altLang="en-US" dirty="0"/>
              <a:t>如英國維持 </a:t>
            </a:r>
            <a:r>
              <a:rPr lang="en-US" altLang="zh-TW" dirty="0"/>
              <a:t>A1</a:t>
            </a:r>
            <a:r>
              <a:rPr lang="zh-TW" altLang="en-US" dirty="0"/>
              <a:t> 級別）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1EED-9907-9348-A199-22C8C957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考慮從 其他地區</a:t>
            </a:r>
            <a:endParaRPr lang="en-GB" altLang="zh-TW" dirty="0"/>
          </a:p>
          <a:p>
            <a:pPr lvl="1"/>
            <a:r>
              <a:rPr lang="zh-TW" altLang="en-US" dirty="0">
                <a:highlight>
                  <a:srgbClr val="FF0000"/>
                </a:highlight>
              </a:rPr>
              <a:t>杜拜</a:t>
            </a:r>
            <a:r>
              <a:rPr lang="zh-TW" altLang="en-US" dirty="0"/>
              <a:t> （</a:t>
            </a:r>
            <a:r>
              <a:rPr lang="en-US" altLang="zh-TW" dirty="0"/>
              <a:t>C</a:t>
            </a:r>
            <a:r>
              <a:rPr lang="zh-TW" altLang="en-US" dirty="0"/>
              <a:t>）</a:t>
            </a:r>
            <a:r>
              <a:rPr lang="en-GB" altLang="zh-TW" dirty="0"/>
              <a:t>(</a:t>
            </a:r>
            <a:r>
              <a:rPr lang="zh-TW" altLang="en-GB" dirty="0"/>
              <a:t>強制</a:t>
            </a:r>
            <a:r>
              <a:rPr lang="zh-TW" altLang="en-US" dirty="0"/>
              <a:t>檢疫</a:t>
            </a:r>
            <a:r>
              <a:rPr lang="en-US" altLang="zh-TW" dirty="0"/>
              <a:t>10</a:t>
            </a:r>
            <a:r>
              <a:rPr lang="zh-TW" altLang="en-US" dirty="0"/>
              <a:t>日）</a:t>
            </a:r>
            <a:endParaRPr lang="en-GB" altLang="zh-TW" dirty="0"/>
          </a:p>
          <a:p>
            <a:pPr lvl="1"/>
            <a:r>
              <a:rPr lang="zh-TW" altLang="en-US" dirty="0"/>
              <a:t>泰國 （</a:t>
            </a:r>
            <a:r>
              <a:rPr lang="en-US" altLang="zh-TW" dirty="0"/>
              <a:t>B)</a:t>
            </a:r>
            <a:r>
              <a:rPr lang="zh-TW" altLang="en-US" dirty="0"/>
              <a:t> （強制檢疫</a:t>
            </a:r>
            <a:r>
              <a:rPr lang="en-US" altLang="zh-TW" dirty="0"/>
              <a:t>14</a:t>
            </a:r>
            <a:r>
              <a:rPr lang="zh-TW" altLang="en-US" dirty="0"/>
              <a:t>日）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28179-408A-564A-B9C2-78A4596F3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中轉歐洲入境中國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擁有大陸手機和微信小程式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有回鄉證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有微信大陸支付</a:t>
            </a:r>
            <a:r>
              <a:rPr lang="zh-TW" altLang="en-US" dirty="0"/>
              <a:t> （隔離酒店不收現金）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有大陸地址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需要</a:t>
            </a:r>
            <a:r>
              <a:rPr lang="en-US" altLang="zh-TW" dirty="0"/>
              <a:t>2</a:t>
            </a:r>
            <a:r>
              <a:rPr lang="zh-TW" altLang="en-US" dirty="0"/>
              <a:t>次</a:t>
            </a:r>
            <a:r>
              <a:rPr lang="en-US" altLang="zh-TW" dirty="0" err="1"/>
              <a:t>pcr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抗體檢測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需要兩次申請健康碼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大約</a:t>
            </a:r>
            <a:r>
              <a:rPr lang="en-US" altLang="zh-TW" dirty="0"/>
              <a:t>30000-40000</a:t>
            </a:r>
            <a:r>
              <a:rPr lang="zh-TW" altLang="en-US" dirty="0"/>
              <a:t>單程機票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person, indoor, room&#10;&#10;Description automatically generated">
            <a:extLst>
              <a:ext uri="{FF2B5EF4-FFF2-40B4-BE49-F238E27FC236}">
                <a16:creationId xmlns:a16="http://schemas.microsoft.com/office/drawing/2014/main" id="{1CB586B5-BDA2-6348-A894-F466474D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324602" y="-409320"/>
            <a:ext cx="11542796" cy="7667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FF0BC-A672-314D-977D-05294E54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r>
              <a:rPr lang="zh-TW" altLang="en-US" dirty="0"/>
              <a:t>月開學隔離和預測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59F6-9AF0-4F46-ADDB-4CF1D8777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Elite</a:t>
            </a:r>
            <a:r>
              <a:rPr lang="zh-TW" altLang="en-US" dirty="0"/>
              <a:t> 隔離服務</a:t>
            </a:r>
            <a:endParaRPr lang="en-GB" altLang="zh-TW" dirty="0"/>
          </a:p>
          <a:p>
            <a:pPr lvl="1"/>
            <a:r>
              <a:rPr lang="en-US" altLang="zh-TW" dirty="0"/>
              <a:t>6</a:t>
            </a:r>
            <a:r>
              <a:rPr lang="zh-TW" altLang="en-US" dirty="0"/>
              <a:t>晚隔離，任何日子都可以</a:t>
            </a:r>
            <a:endParaRPr lang="en-GB" altLang="zh-TW" dirty="0"/>
          </a:p>
          <a:p>
            <a:pPr lvl="1"/>
            <a:r>
              <a:rPr lang="zh-TW" altLang="en-US" dirty="0"/>
              <a:t>將會在倫敦酒店舉行</a:t>
            </a:r>
            <a:endParaRPr lang="en-GB" altLang="zh-TW" dirty="0"/>
          </a:p>
          <a:p>
            <a:pPr lvl="1"/>
            <a:r>
              <a:rPr lang="en-US" dirty="0" err="1"/>
              <a:t>所有學生會在</a:t>
            </a:r>
            <a:r>
              <a:rPr lang="en-US" altLang="zh-TW" dirty="0" err="1"/>
              <a:t>check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時候有我們職員陪同</a:t>
            </a:r>
            <a:endParaRPr lang="en-GB" altLang="zh-TW" dirty="0"/>
          </a:p>
          <a:p>
            <a:pPr lvl="1"/>
            <a:r>
              <a:rPr lang="en-US" altLang="zh-TW" dirty="0"/>
              <a:t>16</a:t>
            </a:r>
            <a:r>
              <a:rPr lang="zh-TW" altLang="en-US" dirty="0"/>
              <a:t>歲以下需要有大人（</a:t>
            </a:r>
            <a:r>
              <a:rPr lang="en-US" altLang="zh-TW" dirty="0"/>
              <a:t>Elite</a:t>
            </a:r>
            <a:r>
              <a:rPr lang="zh-TW" altLang="en-US" dirty="0"/>
              <a:t> 職員）陪同隔離</a:t>
            </a:r>
            <a:endParaRPr lang="en-GB" altLang="zh-TW" dirty="0"/>
          </a:p>
          <a:p>
            <a:pPr lvl="1"/>
            <a:r>
              <a:rPr lang="en-US" altLang="zh-TW" dirty="0"/>
              <a:t>3</a:t>
            </a:r>
            <a:r>
              <a:rPr lang="zh-TW" altLang="en-US" dirty="0"/>
              <a:t>餐全包，單人房，香港隔離模式</a:t>
            </a:r>
            <a:endParaRPr lang="en-GB" altLang="zh-TW" dirty="0"/>
          </a:p>
          <a:p>
            <a:pPr lvl="2"/>
            <a:r>
              <a:rPr lang="en-US" altLang="zh-TW" dirty="0"/>
              <a:t>£720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16</a:t>
            </a:r>
            <a:r>
              <a:rPr lang="zh-TW" altLang="en-US" dirty="0"/>
              <a:t>歲以上</a:t>
            </a:r>
            <a:endParaRPr lang="en-GB" altLang="zh-TW" dirty="0"/>
          </a:p>
          <a:p>
            <a:pPr lvl="2"/>
            <a:r>
              <a:rPr lang="en-US" altLang="zh-TW" dirty="0"/>
              <a:t>£1080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16</a:t>
            </a:r>
            <a:r>
              <a:rPr lang="zh-TW" altLang="en-US" dirty="0"/>
              <a:t>歲以下</a:t>
            </a:r>
            <a:endParaRPr lang="en-GB" altLang="zh-TW" dirty="0"/>
          </a:p>
          <a:p>
            <a:pPr lvl="1"/>
            <a:r>
              <a:rPr lang="zh-TW" altLang="en-GB" dirty="0"/>
              <a:t>包括</a:t>
            </a:r>
            <a:r>
              <a:rPr lang="en-US" altLang="zh-TW" dirty="0"/>
              <a:t>test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release</a:t>
            </a:r>
            <a:r>
              <a:rPr lang="zh-TW" altLang="en-US" dirty="0"/>
              <a:t> </a:t>
            </a:r>
            <a:r>
              <a:rPr lang="en-US" altLang="zh-TW" dirty="0" err="1"/>
              <a:t>pcr</a:t>
            </a:r>
            <a:r>
              <a:rPr lang="zh-TW" altLang="en-US" dirty="0"/>
              <a:t> </a:t>
            </a:r>
            <a:r>
              <a:rPr lang="en-US" altLang="zh-TW" dirty="0"/>
              <a:t>test</a:t>
            </a:r>
            <a:r>
              <a:rPr lang="zh-TW" altLang="en-US" dirty="0"/>
              <a:t> 檢測</a:t>
            </a:r>
            <a:endParaRPr lang="en-GB" altLang="zh-TW" dirty="0"/>
          </a:p>
          <a:p>
            <a:pPr lvl="1"/>
            <a:r>
              <a:rPr lang="zh-TW" altLang="en-GB" dirty="0"/>
              <a:t>其他</a:t>
            </a:r>
            <a:r>
              <a:rPr lang="zh-TW" altLang="en-US" dirty="0"/>
              <a:t>同行學生可以一齊參加</a:t>
            </a:r>
            <a:endParaRPr lang="en-GB" altLang="zh-TW" dirty="0"/>
          </a:p>
          <a:p>
            <a:r>
              <a:rPr lang="zh-TW" altLang="en-US" dirty="0"/>
              <a:t>*機場接送，</a:t>
            </a:r>
            <a:r>
              <a:rPr lang="en-US" altLang="zh-TW" dirty="0"/>
              <a:t>day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day</a:t>
            </a:r>
            <a:r>
              <a:rPr lang="zh-TW" altLang="en-US" dirty="0"/>
              <a:t> </a:t>
            </a:r>
            <a:r>
              <a:rPr lang="en-US" altLang="zh-TW" dirty="0"/>
              <a:t>8</a:t>
            </a:r>
            <a:r>
              <a:rPr lang="zh-TW" altLang="en-US" dirty="0"/>
              <a:t> 檢測不包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6ABB-E864-D144-BD32-46D35177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zh-TW" dirty="0"/>
              <a:t>🔮</a:t>
            </a:r>
            <a:r>
              <a:rPr lang="zh-TW" altLang="en-GB" dirty="0">
                <a:solidFill>
                  <a:schemeClr val="accent1"/>
                </a:solidFill>
              </a:rPr>
              <a:t>香港</a:t>
            </a:r>
            <a:r>
              <a:rPr lang="zh-TW" altLang="en-US" dirty="0">
                <a:solidFill>
                  <a:schemeClr val="accent1"/>
                </a:solidFill>
              </a:rPr>
              <a:t>可能免隔離 （</a:t>
            </a:r>
            <a:r>
              <a:rPr lang="en-US" altLang="zh-TW" dirty="0">
                <a:solidFill>
                  <a:schemeClr val="accent1"/>
                </a:solidFill>
              </a:rPr>
              <a:t>green</a:t>
            </a:r>
            <a:r>
              <a:rPr lang="zh-TW" altLang="en-US" dirty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list)</a:t>
            </a:r>
            <a:r>
              <a:rPr lang="zh-TW" altLang="en-US" dirty="0">
                <a:solidFill>
                  <a:schemeClr val="accent1"/>
                </a:solidFill>
              </a:rPr>
              <a:t> </a:t>
            </a:r>
            <a:r>
              <a:rPr lang="en-GB" altLang="zh-TW" dirty="0"/>
              <a:t>🔮</a:t>
            </a:r>
          </a:p>
          <a:p>
            <a:endParaRPr lang="en-US" dirty="0"/>
          </a:p>
          <a:p>
            <a:r>
              <a:rPr lang="en-US" dirty="0" err="1"/>
              <a:t>如香港維持</a:t>
            </a:r>
            <a:r>
              <a:rPr lang="en-US" altLang="zh-TW" dirty="0" err="1"/>
              <a:t>amber</a:t>
            </a:r>
            <a:r>
              <a:rPr lang="zh-TW" altLang="en-US" dirty="0"/>
              <a:t> </a:t>
            </a:r>
            <a:r>
              <a:rPr lang="en-US" altLang="zh-TW" dirty="0"/>
              <a:t>list: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優先先用學校隔離服務</a:t>
            </a:r>
            <a:r>
              <a:rPr lang="zh-TW" altLang="en-US" dirty="0"/>
              <a:t> （就算學校提供</a:t>
            </a:r>
            <a:r>
              <a:rPr lang="en-US" altLang="zh-TW" dirty="0"/>
              <a:t>10</a:t>
            </a:r>
            <a:r>
              <a:rPr lang="zh-TW" altLang="en-US" dirty="0"/>
              <a:t>日隔離都優先）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跟學校檢測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學校隔離會提供活動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如香港變紅色國家，學校隔離可以避免英國酒店隔離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麻煩查看學校有沒有發出隔離安排通知，如沒有，可以考慮</a:t>
            </a:r>
            <a:r>
              <a:rPr lang="en-US" altLang="zh-TW" dirty="0"/>
              <a:t>email</a:t>
            </a:r>
            <a:r>
              <a:rPr lang="zh-TW" altLang="en-US" dirty="0"/>
              <a:t> 或者等</a:t>
            </a:r>
            <a:r>
              <a:rPr lang="en-US" altLang="zh-TW" dirty="0"/>
              <a:t>8</a:t>
            </a:r>
            <a:r>
              <a:rPr lang="zh-TW" altLang="en-US" dirty="0"/>
              <a:t>月再問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機票盡可能不改動，等</a:t>
            </a:r>
            <a:r>
              <a:rPr lang="en-US" altLang="zh-TW" dirty="0"/>
              <a:t>8</a:t>
            </a:r>
            <a:r>
              <a:rPr lang="zh-TW" altLang="en-US" dirty="0"/>
              <a:t>月初再看清楚</a:t>
            </a:r>
            <a:endParaRPr lang="en-GB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21/7</a:t>
            </a:r>
            <a:r>
              <a:rPr lang="zh-TW" altLang="en-US" dirty="0"/>
              <a:t>和</a:t>
            </a:r>
            <a:r>
              <a:rPr lang="en-US" altLang="zh-TW" dirty="0"/>
              <a:t>11/8</a:t>
            </a:r>
            <a:r>
              <a:rPr lang="zh-TW" altLang="en-US" dirty="0"/>
              <a:t>會更改</a:t>
            </a:r>
            <a:r>
              <a:rPr lang="en-US" altLang="zh-TW" dirty="0" err="1"/>
              <a:t>traffice</a:t>
            </a:r>
            <a:r>
              <a:rPr lang="zh-TW" altLang="en-US" dirty="0"/>
              <a:t> </a:t>
            </a:r>
            <a:r>
              <a:rPr lang="en-US" altLang="zh-TW" dirty="0"/>
              <a:t>light</a:t>
            </a:r>
            <a:r>
              <a:rPr lang="zh-TW" altLang="en-US" dirty="0"/>
              <a:t> </a:t>
            </a:r>
            <a:r>
              <a:rPr lang="en-US" altLang="zh-TW" dirty="0"/>
              <a:t>country</a:t>
            </a:r>
            <a:r>
              <a:rPr lang="zh-TW" altLang="en-US" dirty="0"/>
              <a:t> </a:t>
            </a:r>
            <a:r>
              <a:rPr lang="en-US" altLang="zh-TW" dirty="0"/>
              <a:t>list</a:t>
            </a:r>
            <a:endParaRPr lang="en-GB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1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aircraft, transport&#10;&#10;Description automatically generated">
            <a:extLst>
              <a:ext uri="{FF2B5EF4-FFF2-40B4-BE49-F238E27FC236}">
                <a16:creationId xmlns:a16="http://schemas.microsoft.com/office/drawing/2014/main" id="{FFE3F355-D587-2247-BC65-87B949B330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2880895" y="1242240"/>
            <a:ext cx="9311503" cy="56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4248E-2205-964D-BA06-05FD504D3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r>
              <a:rPr lang="zh-TW" altLang="en-US" dirty="0"/>
              <a:t>月開學隔離和預測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3A60-22A7-744C-AC65-CB31C83DA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航班安排</a:t>
            </a:r>
            <a:endParaRPr lang="en-US" dirty="0"/>
          </a:p>
          <a:p>
            <a:pPr lvl="1"/>
            <a:r>
              <a:rPr lang="en-GB" altLang="zh-TW" dirty="0"/>
              <a:t>🔮</a:t>
            </a:r>
            <a:r>
              <a:rPr lang="zh-TW" altLang="en-GB" dirty="0">
                <a:solidFill>
                  <a:schemeClr val="accent1"/>
                </a:solidFill>
              </a:rPr>
              <a:t>如</a:t>
            </a:r>
            <a:r>
              <a:rPr lang="zh-TW" altLang="en-US" dirty="0">
                <a:solidFill>
                  <a:schemeClr val="accent1"/>
                </a:solidFill>
              </a:rPr>
              <a:t>只有香港前往英國航班，為遷就隔離日數，將會改為下午起飛</a:t>
            </a:r>
            <a:r>
              <a:rPr lang="en-GB" altLang="zh-TW" dirty="0"/>
              <a:t>🔮</a:t>
            </a:r>
            <a:endParaRPr lang="en-US" dirty="0"/>
          </a:p>
          <a:p>
            <a:pPr lvl="1"/>
            <a:r>
              <a:rPr lang="en-US" dirty="0" err="1"/>
              <a:t>有機會隨時被改期</a:t>
            </a:r>
            <a:r>
              <a:rPr lang="zh-TW" altLang="en-US" dirty="0"/>
              <a:t>和時間，要留意到達日子和時間，來遷就隔離安排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AB8C-B824-5740-9052-E7A76BFE2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根據英國寄宿學校指引</a:t>
            </a:r>
            <a:r>
              <a:rPr lang="zh-TW" altLang="en-US" dirty="0"/>
              <a:t>，學校需要提供接機服務</a:t>
            </a:r>
            <a:endParaRPr lang="en-GB" altLang="zh-TW" dirty="0"/>
          </a:p>
          <a:p>
            <a:r>
              <a:rPr lang="zh-TW" altLang="en-US" dirty="0"/>
              <a:t>家長</a:t>
            </a:r>
            <a:r>
              <a:rPr lang="en-US" altLang="zh-TW" dirty="0"/>
              <a:t>/</a:t>
            </a:r>
            <a:r>
              <a:rPr lang="zh-TW" altLang="en-US" dirty="0"/>
              <a:t>監護人不可以進入校園</a:t>
            </a:r>
            <a:endParaRPr lang="en-GB" altLang="zh-TW" dirty="0"/>
          </a:p>
          <a:p>
            <a:r>
              <a:rPr lang="zh-TW" altLang="en-US" dirty="0"/>
              <a:t>如果新開學學生，需要帶夏天到冬天的衣服來作準備</a:t>
            </a:r>
            <a:endParaRPr lang="en-GB" altLang="zh-TW" dirty="0"/>
          </a:p>
          <a:p>
            <a:r>
              <a:rPr lang="zh-TW" altLang="en-US" dirty="0"/>
              <a:t>學生將會做更多自行檢測</a:t>
            </a:r>
            <a:r>
              <a:rPr lang="en-US" altLang="zh-TW" dirty="0"/>
              <a:t>(lateral</a:t>
            </a:r>
            <a:r>
              <a:rPr lang="zh-TW" altLang="en-US" dirty="0"/>
              <a:t> </a:t>
            </a:r>
            <a:r>
              <a:rPr lang="en-US" altLang="zh-TW" dirty="0"/>
              <a:t>flow</a:t>
            </a:r>
            <a:r>
              <a:rPr lang="zh-TW" altLang="en-US" dirty="0"/>
              <a:t> </a:t>
            </a:r>
            <a:r>
              <a:rPr lang="en-US" altLang="zh-TW" dirty="0"/>
              <a:t>test)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5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1070</Words>
  <Application>Microsoft Macintosh PowerPoint</Application>
  <PresentationFormat>Widescreen</PresentationFormat>
  <Paragraphs>147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9月開學zoom</vt:lpstr>
      <vt:lpstr>PowerPoint Presentation</vt:lpstr>
      <vt:lpstr>英國19/7 政策</vt:lpstr>
      <vt:lpstr>結束強制性需要戴口罩</vt:lpstr>
      <vt:lpstr>學校 19/7後政策</vt:lpstr>
      <vt:lpstr>斷溶機制和地區疫情安全組別 </vt:lpstr>
      <vt:lpstr>從英國回港路線分享 (如英國維持 A1 級別）</vt:lpstr>
      <vt:lpstr>9月開學隔離和預測 </vt:lpstr>
      <vt:lpstr>9月開學隔離和預測 </vt:lpstr>
      <vt:lpstr>9月出發前和到達後檢測安排</vt:lpstr>
      <vt:lpstr>10月/12月假期準備</vt:lpstr>
      <vt:lpstr>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9月開學zoom</dc:title>
  <dc:creator>Eve Lee</dc:creator>
  <cp:lastModifiedBy>Eve Lee</cp:lastModifiedBy>
  <cp:revision>16</cp:revision>
  <dcterms:created xsi:type="dcterms:W3CDTF">2021-07-06T05:38:20Z</dcterms:created>
  <dcterms:modified xsi:type="dcterms:W3CDTF">2021-07-06T14:21:17Z</dcterms:modified>
</cp:coreProperties>
</file>