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57" r:id="rId4"/>
    <p:sldId id="275" r:id="rId5"/>
    <p:sldId id="273" r:id="rId6"/>
    <p:sldId id="274" r:id="rId7"/>
    <p:sldId id="272" r:id="rId8"/>
    <p:sldId id="276" r:id="rId9"/>
    <p:sldId id="277" r:id="rId10"/>
    <p:sldId id="278" r:id="rId11"/>
    <p:sldId id="279"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7"/>
    <p:restoredTop sz="96327"/>
  </p:normalViewPr>
  <p:slideViewPr>
    <p:cSldViewPr snapToGrid="0" snapToObjects="1">
      <p:cViewPr varScale="1">
        <p:scale>
          <a:sx n="99" d="100"/>
          <a:sy n="99" d="100"/>
        </p:scale>
        <p:origin x="176"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mailto:care@sirkkaltd.com" TargetMode="External"/><Relationship Id="rId1" Type="http://schemas.openxmlformats.org/officeDocument/2006/relationships/hyperlink" Target="mailto:eve@eliteacs.com" TargetMode="Externa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hyperlink" Target="mailto:care@sirkkaltd.com" TargetMode="External"/><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0.png"/><Relationship Id="rId5" Type="http://schemas.openxmlformats.org/officeDocument/2006/relationships/hyperlink" Target="mailto:eve@eliteacs.com" TargetMode="External"/><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F3EC5-0DF5-480C-86B7-06742148031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0AF5D2F-52CA-4737-8786-90857C3C5048}">
      <dgm:prSet/>
      <dgm:spPr/>
      <dgm:t>
        <a:bodyPr/>
        <a:lstStyle/>
        <a:p>
          <a:pPr>
            <a:lnSpc>
              <a:spcPct val="100000"/>
            </a:lnSpc>
          </a:pPr>
          <a:r>
            <a:rPr lang="en-US"/>
            <a:t>Contact us:</a:t>
          </a:r>
        </a:p>
      </dgm:t>
    </dgm:pt>
    <dgm:pt modelId="{0BFEF988-488D-4E2F-9E19-1B2DDEC72361}" type="parTrans" cxnId="{EB500CE2-95A7-4CC7-B844-162FC0F90522}">
      <dgm:prSet/>
      <dgm:spPr/>
      <dgm:t>
        <a:bodyPr/>
        <a:lstStyle/>
        <a:p>
          <a:endParaRPr lang="en-US"/>
        </a:p>
      </dgm:t>
    </dgm:pt>
    <dgm:pt modelId="{6D0C2C3B-F71B-4189-87FB-AFC57D570826}" type="sibTrans" cxnId="{EB500CE2-95A7-4CC7-B844-162FC0F90522}">
      <dgm:prSet/>
      <dgm:spPr/>
      <dgm:t>
        <a:bodyPr/>
        <a:lstStyle/>
        <a:p>
          <a:endParaRPr lang="en-US"/>
        </a:p>
      </dgm:t>
    </dgm:pt>
    <dgm:pt modelId="{6880C2BD-3BC0-42C7-8D0D-5F9A03D94282}">
      <dgm:prSet/>
      <dgm:spPr/>
      <dgm:t>
        <a:bodyPr/>
        <a:lstStyle/>
        <a:p>
          <a:pPr>
            <a:lnSpc>
              <a:spcPct val="100000"/>
            </a:lnSpc>
          </a:pPr>
          <a:r>
            <a:rPr lang="en-US"/>
            <a:t>Eve Leung : </a:t>
          </a:r>
          <a:r>
            <a:rPr lang="en-US">
              <a:hlinkClick xmlns:r="http://schemas.openxmlformats.org/officeDocument/2006/relationships" r:id="rId1"/>
            </a:rPr>
            <a:t>eve@eliteacs.com</a:t>
          </a:r>
          <a:endParaRPr lang="en-US"/>
        </a:p>
      </dgm:t>
    </dgm:pt>
    <dgm:pt modelId="{1CF52C69-68B1-4897-A18A-459922660479}" type="parTrans" cxnId="{1DA94D30-E004-4F3D-9BD0-19C61EABB0C5}">
      <dgm:prSet/>
      <dgm:spPr/>
      <dgm:t>
        <a:bodyPr/>
        <a:lstStyle/>
        <a:p>
          <a:endParaRPr lang="en-US"/>
        </a:p>
      </dgm:t>
    </dgm:pt>
    <dgm:pt modelId="{CCA5EDD4-1B6A-4DAC-AB4D-FF3074901785}" type="sibTrans" cxnId="{1DA94D30-E004-4F3D-9BD0-19C61EABB0C5}">
      <dgm:prSet/>
      <dgm:spPr/>
      <dgm:t>
        <a:bodyPr/>
        <a:lstStyle/>
        <a:p>
          <a:endParaRPr lang="en-US"/>
        </a:p>
      </dgm:t>
    </dgm:pt>
    <dgm:pt modelId="{E603C988-DEC0-4CFB-8ADB-6510972E4B5B}">
      <dgm:prSet/>
      <dgm:spPr/>
      <dgm:t>
        <a:bodyPr/>
        <a:lstStyle/>
        <a:p>
          <a:pPr>
            <a:lnSpc>
              <a:spcPct val="100000"/>
            </a:lnSpc>
          </a:pPr>
          <a:r>
            <a:rPr lang="en-US"/>
            <a:t>Lin Williams: </a:t>
          </a:r>
          <a:r>
            <a:rPr lang="en-US">
              <a:hlinkClick xmlns:r="http://schemas.openxmlformats.org/officeDocument/2006/relationships" r:id="rId2"/>
            </a:rPr>
            <a:t>care@sirkkaltd.com</a:t>
          </a:r>
          <a:endParaRPr lang="en-US"/>
        </a:p>
      </dgm:t>
    </dgm:pt>
    <dgm:pt modelId="{8F1E5390-A8D3-4938-B32B-49A4FF926E14}" type="parTrans" cxnId="{ABADA1A6-33D9-4348-92C9-1ED31C3359D3}">
      <dgm:prSet/>
      <dgm:spPr/>
      <dgm:t>
        <a:bodyPr/>
        <a:lstStyle/>
        <a:p>
          <a:endParaRPr lang="en-US"/>
        </a:p>
      </dgm:t>
    </dgm:pt>
    <dgm:pt modelId="{E86BACC9-4C45-459A-9BD8-95A37943A9E9}" type="sibTrans" cxnId="{ABADA1A6-33D9-4348-92C9-1ED31C3359D3}">
      <dgm:prSet/>
      <dgm:spPr/>
      <dgm:t>
        <a:bodyPr/>
        <a:lstStyle/>
        <a:p>
          <a:endParaRPr lang="en-US"/>
        </a:p>
      </dgm:t>
    </dgm:pt>
    <dgm:pt modelId="{2DFCEE67-B5FB-4E86-8E5F-9406DF8D271C}" type="pres">
      <dgm:prSet presAssocID="{6CAF3EC5-0DF5-480C-86B7-06742148031B}" presName="root" presStyleCnt="0">
        <dgm:presLayoutVars>
          <dgm:dir/>
          <dgm:resizeHandles val="exact"/>
        </dgm:presLayoutVars>
      </dgm:prSet>
      <dgm:spPr/>
    </dgm:pt>
    <dgm:pt modelId="{FAB0ED10-8CF4-4AA8-8D7B-A4E428FF6483}" type="pres">
      <dgm:prSet presAssocID="{60AF5D2F-52CA-4737-8786-90857C3C5048}" presName="compNode" presStyleCnt="0"/>
      <dgm:spPr/>
    </dgm:pt>
    <dgm:pt modelId="{1DFC899C-C635-412D-B95A-0886DF3D1D66}" type="pres">
      <dgm:prSet presAssocID="{60AF5D2F-52CA-4737-8786-90857C3C5048}"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ceiver"/>
        </a:ext>
      </dgm:extLst>
    </dgm:pt>
    <dgm:pt modelId="{395D3498-1B24-4181-9882-33ABECCA9E70}" type="pres">
      <dgm:prSet presAssocID="{60AF5D2F-52CA-4737-8786-90857C3C5048}" presName="spaceRect" presStyleCnt="0"/>
      <dgm:spPr/>
    </dgm:pt>
    <dgm:pt modelId="{294D361B-4C31-42ED-9813-E6AF2FB97977}" type="pres">
      <dgm:prSet presAssocID="{60AF5D2F-52CA-4737-8786-90857C3C5048}" presName="textRect" presStyleLbl="revTx" presStyleIdx="0" presStyleCnt="3">
        <dgm:presLayoutVars>
          <dgm:chMax val="1"/>
          <dgm:chPref val="1"/>
        </dgm:presLayoutVars>
      </dgm:prSet>
      <dgm:spPr/>
    </dgm:pt>
    <dgm:pt modelId="{247191E7-95CB-4518-97A3-CCA571A6FC12}" type="pres">
      <dgm:prSet presAssocID="{6D0C2C3B-F71B-4189-87FB-AFC57D570826}" presName="sibTrans" presStyleCnt="0"/>
      <dgm:spPr/>
    </dgm:pt>
    <dgm:pt modelId="{130671A4-92E6-42AD-A9E1-260586C5ABBE}" type="pres">
      <dgm:prSet presAssocID="{6880C2BD-3BC0-42C7-8D0D-5F9A03D94282}" presName="compNode" presStyleCnt="0"/>
      <dgm:spPr/>
    </dgm:pt>
    <dgm:pt modelId="{11B93627-3C98-4451-AF76-655C3D6D3E97}" type="pres">
      <dgm:prSet presAssocID="{6880C2BD-3BC0-42C7-8D0D-5F9A03D94282}"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B67ABF8E-E5A5-447A-AEC6-7DCE4F1A226D}" type="pres">
      <dgm:prSet presAssocID="{6880C2BD-3BC0-42C7-8D0D-5F9A03D94282}" presName="spaceRect" presStyleCnt="0"/>
      <dgm:spPr/>
    </dgm:pt>
    <dgm:pt modelId="{C5F3BD06-3199-48F0-9375-D8E4F545D22B}" type="pres">
      <dgm:prSet presAssocID="{6880C2BD-3BC0-42C7-8D0D-5F9A03D94282}" presName="textRect" presStyleLbl="revTx" presStyleIdx="1" presStyleCnt="3">
        <dgm:presLayoutVars>
          <dgm:chMax val="1"/>
          <dgm:chPref val="1"/>
        </dgm:presLayoutVars>
      </dgm:prSet>
      <dgm:spPr/>
    </dgm:pt>
    <dgm:pt modelId="{56FB9323-7C26-4D8D-A8B0-F3DB5AA36E4E}" type="pres">
      <dgm:prSet presAssocID="{CCA5EDD4-1B6A-4DAC-AB4D-FF3074901785}" presName="sibTrans" presStyleCnt="0"/>
      <dgm:spPr/>
    </dgm:pt>
    <dgm:pt modelId="{8CFA0E18-AFE8-4593-8DD3-7055192754EE}" type="pres">
      <dgm:prSet presAssocID="{E603C988-DEC0-4CFB-8ADB-6510972E4B5B}" presName="compNode" presStyleCnt="0"/>
      <dgm:spPr/>
    </dgm:pt>
    <dgm:pt modelId="{182995A4-D4F6-479E-99F7-ABF373A706D5}" type="pres">
      <dgm:prSet presAssocID="{E603C988-DEC0-4CFB-8ADB-6510972E4B5B}"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nvelope"/>
        </a:ext>
      </dgm:extLst>
    </dgm:pt>
    <dgm:pt modelId="{EC46FE85-5870-4916-B2E9-AE87CB55FB72}" type="pres">
      <dgm:prSet presAssocID="{E603C988-DEC0-4CFB-8ADB-6510972E4B5B}" presName="spaceRect" presStyleCnt="0"/>
      <dgm:spPr/>
    </dgm:pt>
    <dgm:pt modelId="{ABE4A229-FE10-43D2-B8E5-E35462E19DDF}" type="pres">
      <dgm:prSet presAssocID="{E603C988-DEC0-4CFB-8ADB-6510972E4B5B}" presName="textRect" presStyleLbl="revTx" presStyleIdx="2" presStyleCnt="3">
        <dgm:presLayoutVars>
          <dgm:chMax val="1"/>
          <dgm:chPref val="1"/>
        </dgm:presLayoutVars>
      </dgm:prSet>
      <dgm:spPr/>
    </dgm:pt>
  </dgm:ptLst>
  <dgm:cxnLst>
    <dgm:cxn modelId="{3279A425-05D7-4011-81EB-ECAF83FB9E25}" type="presOf" srcId="{E603C988-DEC0-4CFB-8ADB-6510972E4B5B}" destId="{ABE4A229-FE10-43D2-B8E5-E35462E19DDF}" srcOrd="0" destOrd="0" presId="urn:microsoft.com/office/officeart/2018/2/layout/IconLabelList"/>
    <dgm:cxn modelId="{1DA94D30-E004-4F3D-9BD0-19C61EABB0C5}" srcId="{6CAF3EC5-0DF5-480C-86B7-06742148031B}" destId="{6880C2BD-3BC0-42C7-8D0D-5F9A03D94282}" srcOrd="1" destOrd="0" parTransId="{1CF52C69-68B1-4897-A18A-459922660479}" sibTransId="{CCA5EDD4-1B6A-4DAC-AB4D-FF3074901785}"/>
    <dgm:cxn modelId="{11F02F8D-AA8D-486B-96D6-465F33649E1A}" type="presOf" srcId="{6880C2BD-3BC0-42C7-8D0D-5F9A03D94282}" destId="{C5F3BD06-3199-48F0-9375-D8E4F545D22B}" srcOrd="0" destOrd="0" presId="urn:microsoft.com/office/officeart/2018/2/layout/IconLabelList"/>
    <dgm:cxn modelId="{6C10E0A1-D71E-4BF1-9503-B19CB1B4160A}" type="presOf" srcId="{60AF5D2F-52CA-4737-8786-90857C3C5048}" destId="{294D361B-4C31-42ED-9813-E6AF2FB97977}" srcOrd="0" destOrd="0" presId="urn:microsoft.com/office/officeart/2018/2/layout/IconLabelList"/>
    <dgm:cxn modelId="{ABADA1A6-33D9-4348-92C9-1ED31C3359D3}" srcId="{6CAF3EC5-0DF5-480C-86B7-06742148031B}" destId="{E603C988-DEC0-4CFB-8ADB-6510972E4B5B}" srcOrd="2" destOrd="0" parTransId="{8F1E5390-A8D3-4938-B32B-49A4FF926E14}" sibTransId="{E86BACC9-4C45-459A-9BD8-95A37943A9E9}"/>
    <dgm:cxn modelId="{5331AAD0-09E9-408E-8221-45369975CD78}" type="presOf" srcId="{6CAF3EC5-0DF5-480C-86B7-06742148031B}" destId="{2DFCEE67-B5FB-4E86-8E5F-9406DF8D271C}" srcOrd="0" destOrd="0" presId="urn:microsoft.com/office/officeart/2018/2/layout/IconLabelList"/>
    <dgm:cxn modelId="{EB500CE2-95A7-4CC7-B844-162FC0F90522}" srcId="{6CAF3EC5-0DF5-480C-86B7-06742148031B}" destId="{60AF5D2F-52CA-4737-8786-90857C3C5048}" srcOrd="0" destOrd="0" parTransId="{0BFEF988-488D-4E2F-9E19-1B2DDEC72361}" sibTransId="{6D0C2C3B-F71B-4189-87FB-AFC57D570826}"/>
    <dgm:cxn modelId="{C15B1C44-D254-433D-AF94-DE238D5E5F0A}" type="presParOf" srcId="{2DFCEE67-B5FB-4E86-8E5F-9406DF8D271C}" destId="{FAB0ED10-8CF4-4AA8-8D7B-A4E428FF6483}" srcOrd="0" destOrd="0" presId="urn:microsoft.com/office/officeart/2018/2/layout/IconLabelList"/>
    <dgm:cxn modelId="{B4B9F92A-4057-41CB-9894-2D5897109533}" type="presParOf" srcId="{FAB0ED10-8CF4-4AA8-8D7B-A4E428FF6483}" destId="{1DFC899C-C635-412D-B95A-0886DF3D1D66}" srcOrd="0" destOrd="0" presId="urn:microsoft.com/office/officeart/2018/2/layout/IconLabelList"/>
    <dgm:cxn modelId="{CEC2335A-8CDC-438D-B67D-B9D79D6D3D37}" type="presParOf" srcId="{FAB0ED10-8CF4-4AA8-8D7B-A4E428FF6483}" destId="{395D3498-1B24-4181-9882-33ABECCA9E70}" srcOrd="1" destOrd="0" presId="urn:microsoft.com/office/officeart/2018/2/layout/IconLabelList"/>
    <dgm:cxn modelId="{1A81FE22-99A8-47E9-8D68-331F2E2DE634}" type="presParOf" srcId="{FAB0ED10-8CF4-4AA8-8D7B-A4E428FF6483}" destId="{294D361B-4C31-42ED-9813-E6AF2FB97977}" srcOrd="2" destOrd="0" presId="urn:microsoft.com/office/officeart/2018/2/layout/IconLabelList"/>
    <dgm:cxn modelId="{F45D2C2F-D472-4AE6-A213-20E74EBA36F8}" type="presParOf" srcId="{2DFCEE67-B5FB-4E86-8E5F-9406DF8D271C}" destId="{247191E7-95CB-4518-97A3-CCA571A6FC12}" srcOrd="1" destOrd="0" presId="urn:microsoft.com/office/officeart/2018/2/layout/IconLabelList"/>
    <dgm:cxn modelId="{C1128988-FF8E-453F-B5DC-B24D6E17F369}" type="presParOf" srcId="{2DFCEE67-B5FB-4E86-8E5F-9406DF8D271C}" destId="{130671A4-92E6-42AD-A9E1-260586C5ABBE}" srcOrd="2" destOrd="0" presId="urn:microsoft.com/office/officeart/2018/2/layout/IconLabelList"/>
    <dgm:cxn modelId="{3856F721-A092-4585-A190-0A1C7F2080BB}" type="presParOf" srcId="{130671A4-92E6-42AD-A9E1-260586C5ABBE}" destId="{11B93627-3C98-4451-AF76-655C3D6D3E97}" srcOrd="0" destOrd="0" presId="urn:microsoft.com/office/officeart/2018/2/layout/IconLabelList"/>
    <dgm:cxn modelId="{C5DF8C6F-CF70-47E7-9F68-63E212260094}" type="presParOf" srcId="{130671A4-92E6-42AD-A9E1-260586C5ABBE}" destId="{B67ABF8E-E5A5-447A-AEC6-7DCE4F1A226D}" srcOrd="1" destOrd="0" presId="urn:microsoft.com/office/officeart/2018/2/layout/IconLabelList"/>
    <dgm:cxn modelId="{395C08D6-742A-44E1-A4EE-05FD7C44E3FD}" type="presParOf" srcId="{130671A4-92E6-42AD-A9E1-260586C5ABBE}" destId="{C5F3BD06-3199-48F0-9375-D8E4F545D22B}" srcOrd="2" destOrd="0" presId="urn:microsoft.com/office/officeart/2018/2/layout/IconLabelList"/>
    <dgm:cxn modelId="{0D46672F-7AB6-4E75-995E-BCC58B870351}" type="presParOf" srcId="{2DFCEE67-B5FB-4E86-8E5F-9406DF8D271C}" destId="{56FB9323-7C26-4D8D-A8B0-F3DB5AA36E4E}" srcOrd="3" destOrd="0" presId="urn:microsoft.com/office/officeart/2018/2/layout/IconLabelList"/>
    <dgm:cxn modelId="{52B2F97A-0D3A-4AEA-A8B6-A80112B7358D}" type="presParOf" srcId="{2DFCEE67-B5FB-4E86-8E5F-9406DF8D271C}" destId="{8CFA0E18-AFE8-4593-8DD3-7055192754EE}" srcOrd="4" destOrd="0" presId="urn:microsoft.com/office/officeart/2018/2/layout/IconLabelList"/>
    <dgm:cxn modelId="{3EAAF5A3-157D-4D2D-AEB0-837E8920207F}" type="presParOf" srcId="{8CFA0E18-AFE8-4593-8DD3-7055192754EE}" destId="{182995A4-D4F6-479E-99F7-ABF373A706D5}" srcOrd="0" destOrd="0" presId="urn:microsoft.com/office/officeart/2018/2/layout/IconLabelList"/>
    <dgm:cxn modelId="{225E1C19-7DCB-4997-9E65-C589BE082F73}" type="presParOf" srcId="{8CFA0E18-AFE8-4593-8DD3-7055192754EE}" destId="{EC46FE85-5870-4916-B2E9-AE87CB55FB72}" srcOrd="1" destOrd="0" presId="urn:microsoft.com/office/officeart/2018/2/layout/IconLabelList"/>
    <dgm:cxn modelId="{E0FB2D25-FE22-44FE-B7FE-C9E576541D26}" type="presParOf" srcId="{8CFA0E18-AFE8-4593-8DD3-7055192754EE}" destId="{ABE4A229-FE10-43D2-B8E5-E35462E19DD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C899C-C635-412D-B95A-0886DF3D1D66}">
      <dsp:nvSpPr>
        <dsp:cNvPr id="0" name=""/>
        <dsp:cNvSpPr/>
      </dsp:nvSpPr>
      <dsp:spPr>
        <a:xfrm>
          <a:off x="1337043" y="312792"/>
          <a:ext cx="999079" cy="9990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D361B-4C31-42ED-9813-E6AF2FB97977}">
      <dsp:nvSpPr>
        <dsp:cNvPr id="0" name=""/>
        <dsp:cNvSpPr/>
      </dsp:nvSpPr>
      <dsp:spPr>
        <a:xfrm>
          <a:off x="726495" y="1626789"/>
          <a:ext cx="22201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Contact us:</a:t>
          </a:r>
        </a:p>
      </dsp:txBody>
      <dsp:txXfrm>
        <a:off x="726495" y="1626789"/>
        <a:ext cx="2220175" cy="720000"/>
      </dsp:txXfrm>
    </dsp:sp>
    <dsp:sp modelId="{11B93627-3C98-4451-AF76-655C3D6D3E97}">
      <dsp:nvSpPr>
        <dsp:cNvPr id="0" name=""/>
        <dsp:cNvSpPr/>
      </dsp:nvSpPr>
      <dsp:spPr>
        <a:xfrm>
          <a:off x="3945750" y="312792"/>
          <a:ext cx="999079" cy="9990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3BD06-3199-48F0-9375-D8E4F545D22B}">
      <dsp:nvSpPr>
        <dsp:cNvPr id="0" name=""/>
        <dsp:cNvSpPr/>
      </dsp:nvSpPr>
      <dsp:spPr>
        <a:xfrm>
          <a:off x="3335201" y="1626789"/>
          <a:ext cx="22201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Eve Leung : </a:t>
          </a:r>
          <a:r>
            <a:rPr lang="en-US" sz="1800" kern="1200">
              <a:hlinkClick xmlns:r="http://schemas.openxmlformats.org/officeDocument/2006/relationships" r:id="rId5"/>
            </a:rPr>
            <a:t>eve@eliteacs.com</a:t>
          </a:r>
          <a:endParaRPr lang="en-US" sz="1800" kern="1200"/>
        </a:p>
      </dsp:txBody>
      <dsp:txXfrm>
        <a:off x="3335201" y="1626789"/>
        <a:ext cx="2220175" cy="720000"/>
      </dsp:txXfrm>
    </dsp:sp>
    <dsp:sp modelId="{182995A4-D4F6-479E-99F7-ABF373A706D5}">
      <dsp:nvSpPr>
        <dsp:cNvPr id="0" name=""/>
        <dsp:cNvSpPr/>
      </dsp:nvSpPr>
      <dsp:spPr>
        <a:xfrm>
          <a:off x="2641396" y="2901832"/>
          <a:ext cx="999079" cy="99907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4A229-FE10-43D2-B8E5-E35462E19DDF}">
      <dsp:nvSpPr>
        <dsp:cNvPr id="0" name=""/>
        <dsp:cNvSpPr/>
      </dsp:nvSpPr>
      <dsp:spPr>
        <a:xfrm>
          <a:off x="2030848" y="4215829"/>
          <a:ext cx="22201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Lin Williams: </a:t>
          </a:r>
          <a:r>
            <a:rPr lang="en-US" sz="1800" kern="1200">
              <a:hlinkClick xmlns:r="http://schemas.openxmlformats.org/officeDocument/2006/relationships" r:id="rId8"/>
            </a:rPr>
            <a:t>care@sirkkaltd.com</a:t>
          </a:r>
          <a:endParaRPr lang="en-US" sz="1800" kern="1200"/>
        </a:p>
      </dsp:txBody>
      <dsp:txXfrm>
        <a:off x="2030848" y="4215829"/>
        <a:ext cx="222017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5/10/21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5/10/21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5/10/21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5/10/21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5/10/21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5/10/21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5/10/21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5/10/21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vaair.com/images/zhtw/mfm-minor-health-form-en_tcm27-76675.pdf" TargetMode="External"/><Relationship Id="rId2" Type="http://schemas.openxmlformats.org/officeDocument/2006/relationships/hyperlink" Target="https://www.ssm.gov.mo/docs/18234/18234_8a91a819f8f544e58b26d6a8f1affee4_000.pdf" TargetMode="External"/><Relationship Id="rId1" Type="http://schemas.openxmlformats.org/officeDocument/2006/relationships/slideLayout" Target="../slideLayouts/slideLayout2.xml"/><Relationship Id="rId4" Type="http://schemas.openxmlformats.org/officeDocument/2006/relationships/hyperlink" Target="https://www.evaair.com/zh-tw/customer-services/covid-19-information-center/travel-restrictions/?countryCode=MO"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oronavirus.gov.h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qc.org.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6BC7-3C04-0941-9AEF-F6768A540A2F}"/>
              </a:ext>
            </a:extLst>
          </p:cNvPr>
          <p:cNvSpPr>
            <a:spLocks noGrp="1"/>
          </p:cNvSpPr>
          <p:nvPr>
            <p:ph type="ctrTitle"/>
          </p:nvPr>
        </p:nvSpPr>
        <p:spPr/>
        <p:txBody>
          <a:bodyPr/>
          <a:lstStyle/>
          <a:p>
            <a:r>
              <a:rPr lang="en-GB" dirty="0"/>
              <a:t>Preparation for returning to Hong Kong / China /Macau </a:t>
            </a:r>
            <a:endParaRPr lang="en-US" dirty="0"/>
          </a:p>
        </p:txBody>
      </p:sp>
      <p:sp>
        <p:nvSpPr>
          <p:cNvPr id="3" name="Subtitle 2">
            <a:extLst>
              <a:ext uri="{FF2B5EF4-FFF2-40B4-BE49-F238E27FC236}">
                <a16:creationId xmlns:a16="http://schemas.microsoft.com/office/drawing/2014/main" id="{5405C17A-8248-354A-940C-743DF34AAAA4}"/>
              </a:ext>
            </a:extLst>
          </p:cNvPr>
          <p:cNvSpPr>
            <a:spLocks noGrp="1"/>
          </p:cNvSpPr>
          <p:nvPr>
            <p:ph type="subTitle" idx="1"/>
          </p:nvPr>
        </p:nvSpPr>
        <p:spPr/>
        <p:txBody>
          <a:bodyPr/>
          <a:lstStyle/>
          <a:p>
            <a:r>
              <a:rPr lang="en-US" dirty="0"/>
              <a:t>Elite Anglo-Chinese Services</a:t>
            </a:r>
          </a:p>
          <a:p>
            <a:r>
              <a:rPr lang="en-US" dirty="0"/>
              <a:t> in partnership with </a:t>
            </a:r>
            <a:r>
              <a:rPr lang="en-US" dirty="0" err="1"/>
              <a:t>Sirkka</a:t>
            </a:r>
            <a:r>
              <a:rPr lang="en-US" dirty="0"/>
              <a:t> Networks</a:t>
            </a:r>
          </a:p>
        </p:txBody>
      </p:sp>
      <p:pic>
        <p:nvPicPr>
          <p:cNvPr id="5" name="Picture 4" descr="A picture containing text, red&#10;&#10;Description automatically generated">
            <a:extLst>
              <a:ext uri="{FF2B5EF4-FFF2-40B4-BE49-F238E27FC236}">
                <a16:creationId xmlns:a16="http://schemas.microsoft.com/office/drawing/2014/main" id="{4E09E527-3BD1-CC4A-82A4-B9E7D251B1CA}"/>
              </a:ext>
            </a:extLst>
          </p:cNvPr>
          <p:cNvPicPr>
            <a:picLocks noChangeAspect="1"/>
          </p:cNvPicPr>
          <p:nvPr/>
        </p:nvPicPr>
        <p:blipFill>
          <a:blip r:embed="rId2"/>
          <a:stretch>
            <a:fillRect/>
          </a:stretch>
        </p:blipFill>
        <p:spPr>
          <a:xfrm>
            <a:off x="7105650" y="5611283"/>
            <a:ext cx="4279900" cy="850900"/>
          </a:xfrm>
          <a:prstGeom prst="rect">
            <a:avLst/>
          </a:prstGeom>
        </p:spPr>
      </p:pic>
      <p:pic>
        <p:nvPicPr>
          <p:cNvPr id="9" name="Picture 8" descr="Logo, company name&#10;&#10;Description automatically generated">
            <a:extLst>
              <a:ext uri="{FF2B5EF4-FFF2-40B4-BE49-F238E27FC236}">
                <a16:creationId xmlns:a16="http://schemas.microsoft.com/office/drawing/2014/main" id="{D453C30E-C240-2F4A-AD0C-A9E3E9032637}"/>
              </a:ext>
            </a:extLst>
          </p:cNvPr>
          <p:cNvPicPr>
            <a:picLocks noChangeAspect="1"/>
          </p:cNvPicPr>
          <p:nvPr/>
        </p:nvPicPr>
        <p:blipFill>
          <a:blip r:embed="rId3"/>
          <a:stretch>
            <a:fillRect/>
          </a:stretch>
        </p:blipFill>
        <p:spPr>
          <a:xfrm>
            <a:off x="4417729" y="5611283"/>
            <a:ext cx="1337243" cy="859367"/>
          </a:xfrm>
          <a:prstGeom prst="rect">
            <a:avLst/>
          </a:prstGeom>
        </p:spPr>
      </p:pic>
      <p:pic>
        <p:nvPicPr>
          <p:cNvPr id="6" name="Picture 5" descr="Logo, company name&#10;&#10;Description automatically generated">
            <a:extLst>
              <a:ext uri="{FF2B5EF4-FFF2-40B4-BE49-F238E27FC236}">
                <a16:creationId xmlns:a16="http://schemas.microsoft.com/office/drawing/2014/main" id="{EB8BA8F1-195C-5A41-86E5-8DDB8C666BEA}"/>
              </a:ext>
            </a:extLst>
          </p:cNvPr>
          <p:cNvPicPr>
            <a:picLocks noChangeAspect="1"/>
          </p:cNvPicPr>
          <p:nvPr/>
        </p:nvPicPr>
        <p:blipFill>
          <a:blip r:embed="rId4"/>
          <a:stretch>
            <a:fillRect/>
          </a:stretch>
        </p:blipFill>
        <p:spPr>
          <a:xfrm>
            <a:off x="1578116" y="5511702"/>
            <a:ext cx="1470742" cy="1132084"/>
          </a:xfrm>
          <a:prstGeom prst="rect">
            <a:avLst/>
          </a:prstGeom>
        </p:spPr>
      </p:pic>
    </p:spTree>
    <p:extLst>
      <p:ext uri="{BB962C8B-B14F-4D97-AF65-F5344CB8AC3E}">
        <p14:creationId xmlns:p14="http://schemas.microsoft.com/office/powerpoint/2010/main" val="219823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9530-E8FF-BA4C-A206-8EA3906E3B14}"/>
              </a:ext>
            </a:extLst>
          </p:cNvPr>
          <p:cNvSpPr>
            <a:spLocks noGrp="1"/>
          </p:cNvSpPr>
          <p:nvPr>
            <p:ph type="title"/>
          </p:nvPr>
        </p:nvSpPr>
        <p:spPr/>
        <p:txBody>
          <a:bodyPr/>
          <a:lstStyle/>
          <a:p>
            <a:r>
              <a:rPr lang="en-US" dirty="0"/>
              <a:t>China pre-departure testing</a:t>
            </a:r>
          </a:p>
        </p:txBody>
      </p:sp>
      <p:sp>
        <p:nvSpPr>
          <p:cNvPr id="3" name="Content Placeholder 2">
            <a:extLst>
              <a:ext uri="{FF2B5EF4-FFF2-40B4-BE49-F238E27FC236}">
                <a16:creationId xmlns:a16="http://schemas.microsoft.com/office/drawing/2014/main" id="{31511E54-676B-0749-981C-EEA7A485934D}"/>
              </a:ext>
            </a:extLst>
          </p:cNvPr>
          <p:cNvSpPr>
            <a:spLocks noGrp="1"/>
          </p:cNvSpPr>
          <p:nvPr>
            <p:ph idx="1"/>
          </p:nvPr>
        </p:nvSpPr>
        <p:spPr/>
        <p:txBody>
          <a:bodyPr/>
          <a:lstStyle/>
          <a:p>
            <a:r>
              <a:rPr lang="en-US" dirty="0"/>
              <a:t>Should be taken at Embassy authorized provider only</a:t>
            </a:r>
          </a:p>
          <a:p>
            <a:pPr lvl="1"/>
            <a:r>
              <a:rPr lang="en-US" dirty="0">
                <a:highlight>
                  <a:srgbClr val="FFFF00"/>
                </a:highlight>
              </a:rPr>
              <a:t>Different lists for the Embassy, Manchester Consulate and Edinburgh Consulate</a:t>
            </a:r>
          </a:p>
          <a:p>
            <a:r>
              <a:rPr lang="en-US" dirty="0"/>
              <a:t>http://</a:t>
            </a:r>
            <a:r>
              <a:rPr lang="en-US" dirty="0" err="1"/>
              <a:t>www.chinese-embassy.org.uk</a:t>
            </a:r>
            <a:r>
              <a:rPr lang="en-US" dirty="0"/>
              <a:t>/</a:t>
            </a:r>
            <a:r>
              <a:rPr lang="en-US" dirty="0" err="1"/>
              <a:t>chn</a:t>
            </a:r>
            <a:r>
              <a:rPr lang="en-US" dirty="0"/>
              <a:t>/</a:t>
            </a:r>
            <a:r>
              <a:rPr lang="en-US" dirty="0" err="1"/>
              <a:t>lqfw</a:t>
            </a:r>
            <a:r>
              <a:rPr lang="en-US" dirty="0"/>
              <a:t>/P020210406862722426585.pdf</a:t>
            </a:r>
          </a:p>
          <a:p>
            <a:r>
              <a:rPr lang="en-US" dirty="0"/>
              <a:t>Need to attend clinic or arrange a nurse for testing</a:t>
            </a:r>
          </a:p>
          <a:p>
            <a:r>
              <a:rPr lang="en-US" dirty="0"/>
              <a:t>Antibody test involves venous blood sample</a:t>
            </a:r>
          </a:p>
          <a:p>
            <a:r>
              <a:rPr lang="en-US" dirty="0"/>
              <a:t>Passenger can only apply for transit testing after they receive the international green health code</a:t>
            </a:r>
          </a:p>
          <a:p>
            <a:endParaRPr lang="en-US" dirty="0"/>
          </a:p>
          <a:p>
            <a:endParaRPr lang="en-US" dirty="0"/>
          </a:p>
        </p:txBody>
      </p:sp>
    </p:spTree>
    <p:extLst>
      <p:ext uri="{BB962C8B-B14F-4D97-AF65-F5344CB8AC3E}">
        <p14:creationId xmlns:p14="http://schemas.microsoft.com/office/powerpoint/2010/main" val="1112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B3BC-0D07-F24E-ADC7-2D41A56DD41E}"/>
              </a:ext>
            </a:extLst>
          </p:cNvPr>
          <p:cNvSpPr>
            <a:spLocks noGrp="1"/>
          </p:cNvSpPr>
          <p:nvPr>
            <p:ph type="title"/>
          </p:nvPr>
        </p:nvSpPr>
        <p:spPr/>
        <p:txBody>
          <a:bodyPr/>
          <a:lstStyle/>
          <a:p>
            <a:r>
              <a:rPr lang="en-US" dirty="0"/>
              <a:t>Macau</a:t>
            </a:r>
          </a:p>
        </p:txBody>
      </p:sp>
      <p:sp>
        <p:nvSpPr>
          <p:cNvPr id="3" name="Content Placeholder 2">
            <a:extLst>
              <a:ext uri="{FF2B5EF4-FFF2-40B4-BE49-F238E27FC236}">
                <a16:creationId xmlns:a16="http://schemas.microsoft.com/office/drawing/2014/main" id="{1B78EA3F-3FC9-4E4C-92CE-47DD6E65AB7E}"/>
              </a:ext>
            </a:extLst>
          </p:cNvPr>
          <p:cNvSpPr>
            <a:spLocks noGrp="1"/>
          </p:cNvSpPr>
          <p:nvPr>
            <p:ph idx="1"/>
          </p:nvPr>
        </p:nvSpPr>
        <p:spPr/>
        <p:txBody>
          <a:bodyPr>
            <a:normAutofit fontScale="92500"/>
          </a:bodyPr>
          <a:lstStyle/>
          <a:p>
            <a:r>
              <a:rPr lang="en-US" dirty="0"/>
              <a:t>No direct flight (HK close for transit for Macau passengers)</a:t>
            </a:r>
          </a:p>
          <a:p>
            <a:r>
              <a:rPr lang="en-US" dirty="0"/>
              <a:t>Chartered flight on 17/June and early July</a:t>
            </a:r>
          </a:p>
          <a:p>
            <a:r>
              <a:rPr lang="en-US" dirty="0"/>
              <a:t>Covid test requirement: 72 hours before departure </a:t>
            </a:r>
            <a:r>
              <a:rPr lang="en-GB" dirty="0">
                <a:hlinkClick r:id="rId2"/>
              </a:rPr>
              <a:t>https://www.ssm.gov.mo/docs/18234/18234_8a91a819f8f544e58b26d6a8f1affee4_000.pdf</a:t>
            </a:r>
            <a:endParaRPr lang="en-GB" dirty="0"/>
          </a:p>
          <a:p>
            <a:r>
              <a:rPr lang="en-GB" dirty="0"/>
              <a:t>Signed parental agreement for isolated medical quarantine for under 18 passengers </a:t>
            </a:r>
            <a:r>
              <a:rPr lang="en-GB" dirty="0">
                <a:hlinkClick r:id="rId3"/>
              </a:rPr>
              <a:t>https://www.evaair.com/images/zhtw/mfm-minor-health-form-en_tcm27-76675.pdf</a:t>
            </a:r>
            <a:endParaRPr lang="en-GB" dirty="0"/>
          </a:p>
          <a:p>
            <a:r>
              <a:rPr lang="en-GB" dirty="0"/>
              <a:t>Under 11 cannot travel alone to </a:t>
            </a:r>
            <a:r>
              <a:rPr lang="en-GB" dirty="0" err="1"/>
              <a:t>macau</a:t>
            </a:r>
            <a:endParaRPr lang="en-GB" dirty="0"/>
          </a:p>
          <a:p>
            <a:r>
              <a:rPr lang="en-GB" dirty="0"/>
              <a:t>Ref: </a:t>
            </a:r>
            <a:r>
              <a:rPr lang="en-GB" dirty="0">
                <a:hlinkClick r:id="rId4"/>
              </a:rPr>
              <a:t>https://www.evaair.com/zh-tw/customer-services/covid-19-information-center/travel-restrictions/?countryCode=MO</a:t>
            </a:r>
            <a:endParaRPr lang="en-GB" dirty="0"/>
          </a:p>
          <a:p>
            <a:r>
              <a:rPr lang="en-GB" dirty="0"/>
              <a:t>21 days quarantine</a:t>
            </a:r>
          </a:p>
          <a:p>
            <a:endParaRPr lang="en-US" dirty="0"/>
          </a:p>
        </p:txBody>
      </p:sp>
    </p:spTree>
    <p:extLst>
      <p:ext uri="{BB962C8B-B14F-4D97-AF65-F5344CB8AC3E}">
        <p14:creationId xmlns:p14="http://schemas.microsoft.com/office/powerpoint/2010/main" val="57885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4F48-AD58-DE49-B74B-E800344F4901}"/>
              </a:ext>
            </a:extLst>
          </p:cNvPr>
          <p:cNvSpPr>
            <a:spLocks noGrp="1"/>
          </p:cNvSpPr>
          <p:nvPr>
            <p:ph type="title"/>
          </p:nvPr>
        </p:nvSpPr>
        <p:spPr/>
        <p:txBody>
          <a:bodyPr/>
          <a:lstStyle/>
          <a:p>
            <a:r>
              <a:rPr lang="en-US" dirty="0"/>
              <a:t>Q&amp;A</a:t>
            </a:r>
          </a:p>
        </p:txBody>
      </p:sp>
      <p:graphicFrame>
        <p:nvGraphicFramePr>
          <p:cNvPr id="6" name="Subtitle 2">
            <a:extLst>
              <a:ext uri="{FF2B5EF4-FFF2-40B4-BE49-F238E27FC236}">
                <a16:creationId xmlns:a16="http://schemas.microsoft.com/office/drawing/2014/main" id="{AEBCFE22-D269-4AEC-AB95-174F79D9E22F}"/>
              </a:ext>
            </a:extLst>
          </p:cNvPr>
          <p:cNvGraphicFramePr>
            <a:graphicFrameLocks noGrp="1"/>
          </p:cNvGraphicFramePr>
          <p:nvPr>
            <p:ph idx="1"/>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E3AE8A7-B4D3-D641-8DD3-3BD249C12365}"/>
              </a:ext>
            </a:extLst>
          </p:cNvPr>
          <p:cNvSpPr txBox="1"/>
          <p:nvPr/>
        </p:nvSpPr>
        <p:spPr>
          <a:xfrm>
            <a:off x="3061252" y="2922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07012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205B310-74AF-40F6-B090-BF58CCDE9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AEA7B76-7928-444A-8083-8218182EF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C98BBEFC-77A1-4ADB-97DD-4DE1677C9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E8B01967-C362-43C6-ABAA-9E346EBF52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656315AB-23B7-42CF-B5BA-220DA37D5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C8BF70CF-1818-45B9-A69D-3BFB91205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DDA329A7-3E52-4260-99D6-78330486A6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CC46899E-70DF-4B7B-B8F2-3E05ACA0C2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0B13DCCA-79A8-4084-8C42-18B6936751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A2B9AF6-AE95-48DF-B28B-C34071622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04C0E6CE-9DC3-41A9-8C8F-69DC557370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00DE5827-9E3D-4E70-B28C-DB4702A7B2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460CAB6A-9C34-47EE-9BEE-58B2C383B3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6D774754-B866-447B-ACD5-CCE75FD554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238E12A5-238E-4AB4-9193-D92B5B34F0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6F72A819-30D0-4E8B-BE49-19989EECB4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7C378013-9788-4D12-9F8C-71A8E40EBD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BA286D4C-7EFE-4526-8272-017C7F0C11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EA66AFD6-7597-4EA6-B8A2-69E1351E6D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F0C1C9AF-BA3F-4F98-BEE3-146012BF8C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3AB7D74B-F9BC-4554-B6B5-89A520209E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5856F07C-6607-4EC4-93BF-6B02544FF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07EE273A-D853-4B87-9438-F40B88E739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7" name="Rectangle 36">
            <a:extLst>
              <a:ext uri="{FF2B5EF4-FFF2-40B4-BE49-F238E27FC236}">
                <a16:creationId xmlns:a16="http://schemas.microsoft.com/office/drawing/2014/main" id="{FDE17E88-CA1E-4EFB-A752-7D186AA1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ith long hair&#10;&#10;Description automatically generated with low confidence">
            <a:extLst>
              <a:ext uri="{FF2B5EF4-FFF2-40B4-BE49-F238E27FC236}">
                <a16:creationId xmlns:a16="http://schemas.microsoft.com/office/drawing/2014/main" id="{AD2C2B81-78DC-5C40-989B-64200FF677BA}"/>
              </a:ext>
            </a:extLst>
          </p:cNvPr>
          <p:cNvPicPr>
            <a:picLocks noChangeAspect="1"/>
          </p:cNvPicPr>
          <p:nvPr/>
        </p:nvPicPr>
        <p:blipFill rotWithShape="1">
          <a:blip r:embed="rId2"/>
          <a:srcRect l="6198" r="3452" b="4"/>
          <a:stretch/>
        </p:blipFill>
        <p:spPr>
          <a:xfrm>
            <a:off x="7550167" y="10"/>
            <a:ext cx="4641833" cy="3429217"/>
          </a:xfrm>
          <a:prstGeom prst="rect">
            <a:avLst/>
          </a:prstGeom>
          <a:ln>
            <a:noFill/>
          </a:ln>
        </p:spPr>
      </p:pic>
      <p:sp>
        <p:nvSpPr>
          <p:cNvPr id="39" name="Isosceles Triangle 22">
            <a:extLst>
              <a:ext uri="{FF2B5EF4-FFF2-40B4-BE49-F238E27FC236}">
                <a16:creationId xmlns:a16="http://schemas.microsoft.com/office/drawing/2014/main" id="{3B2CC556-D27E-44A0-926F-7C7F9F44D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7905A4D-F570-4B4A-9BC9-BB11F7A5E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11BC-01CC-8B4B-B8FF-700DBD7CF8C2}"/>
              </a:ext>
            </a:extLst>
          </p:cNvPr>
          <p:cNvSpPr>
            <a:spLocks noGrp="1"/>
          </p:cNvSpPr>
          <p:nvPr>
            <p:ph type="title"/>
          </p:nvPr>
        </p:nvSpPr>
        <p:spPr>
          <a:xfrm>
            <a:off x="873978" y="1718735"/>
            <a:ext cx="5767566" cy="1072378"/>
          </a:xfrm>
        </p:spPr>
        <p:txBody>
          <a:bodyPr anchor="ctr">
            <a:normAutofit/>
          </a:bodyPr>
          <a:lstStyle/>
          <a:p>
            <a:r>
              <a:rPr lang="en-US" sz="3600"/>
              <a:t>Who are we?</a:t>
            </a:r>
          </a:p>
        </p:txBody>
      </p:sp>
      <p:sp>
        <p:nvSpPr>
          <p:cNvPr id="3" name="Content Placeholder 2">
            <a:extLst>
              <a:ext uri="{FF2B5EF4-FFF2-40B4-BE49-F238E27FC236}">
                <a16:creationId xmlns:a16="http://schemas.microsoft.com/office/drawing/2014/main" id="{DBBC53D0-1AE4-9D4E-B7EC-AABD2F5B266F}"/>
              </a:ext>
            </a:extLst>
          </p:cNvPr>
          <p:cNvSpPr>
            <a:spLocks noGrp="1"/>
          </p:cNvSpPr>
          <p:nvPr>
            <p:ph idx="1"/>
          </p:nvPr>
        </p:nvSpPr>
        <p:spPr>
          <a:xfrm>
            <a:off x="873102" y="2789239"/>
            <a:ext cx="5768442" cy="2683606"/>
          </a:xfrm>
        </p:spPr>
        <p:txBody>
          <a:bodyPr>
            <a:normAutofit/>
          </a:bodyPr>
          <a:lstStyle/>
          <a:p>
            <a:pPr>
              <a:lnSpc>
                <a:spcPct val="110000"/>
              </a:lnSpc>
            </a:pPr>
            <a:r>
              <a:rPr lang="en-US" sz="1000" dirty="0">
                <a:solidFill>
                  <a:srgbClr val="FFFFFE"/>
                </a:solidFill>
              </a:rPr>
              <a:t>Eve Leung, Director of Elite Anglo-Chinese Services, working mainly with Hong Kong, Macau and Chinese students</a:t>
            </a:r>
          </a:p>
          <a:p>
            <a:pPr>
              <a:lnSpc>
                <a:spcPct val="110000"/>
              </a:lnSpc>
            </a:pPr>
            <a:r>
              <a:rPr lang="en-US" sz="1000" dirty="0">
                <a:solidFill>
                  <a:srgbClr val="FFFFFE"/>
                </a:solidFill>
              </a:rPr>
              <a:t>Lin Williams, </a:t>
            </a:r>
            <a:r>
              <a:rPr lang="en-GB" sz="1000" dirty="0">
                <a:solidFill>
                  <a:srgbClr val="FFFFFE"/>
                </a:solidFill>
              </a:rPr>
              <a:t>Founder and CEO</a:t>
            </a:r>
          </a:p>
          <a:p>
            <a:pPr>
              <a:lnSpc>
                <a:spcPct val="110000"/>
              </a:lnSpc>
            </a:pPr>
            <a:r>
              <a:rPr lang="en-GB" sz="1000" dirty="0" err="1">
                <a:solidFill>
                  <a:srgbClr val="FFFFFE"/>
                </a:solidFill>
              </a:rPr>
              <a:t>Sirkka</a:t>
            </a:r>
            <a:r>
              <a:rPr lang="en-GB" sz="1000" dirty="0">
                <a:solidFill>
                  <a:srgbClr val="FFFFFE"/>
                </a:solidFill>
              </a:rPr>
              <a:t> Networks Limited</a:t>
            </a:r>
          </a:p>
          <a:p>
            <a:pPr>
              <a:lnSpc>
                <a:spcPct val="110000"/>
              </a:lnSpc>
            </a:pPr>
            <a:r>
              <a:rPr lang="en-GB" sz="1000" dirty="0">
                <a:solidFill>
                  <a:srgbClr val="FFFFFE"/>
                </a:solidFill>
              </a:rPr>
              <a:t>Lin has over 23 years of experience in the financial sector including insurance, banking, credit rating agency and investments. Lin has successfully established and grown new business platforms in Europe and China for publicly listed global companies. Lin spent over eight years at Arch group as MD at Arch Underwriters Europe and Arch Insurance Europe and CEO of Arch Risk Partners Ltd. Lin held a number of senior roles at financial institutions including Wachovia Securities, </a:t>
            </a:r>
            <a:r>
              <a:rPr lang="en-GB" sz="1000" dirty="0" err="1">
                <a:solidFill>
                  <a:srgbClr val="FFFFFE"/>
                </a:solidFill>
              </a:rPr>
              <a:t>DrKW</a:t>
            </a:r>
            <a:r>
              <a:rPr lang="en-GB" sz="1000" dirty="0">
                <a:solidFill>
                  <a:srgbClr val="FFFFFE"/>
                </a:solidFill>
              </a:rPr>
              <a:t> and Moody’s. Lin served as a member of the board of governors of CMSA-Europe (now CRE Finance Council) from 2005 to 2007. Lin holds an MSc degree from Massachusetts Institute of Technology, USA.</a:t>
            </a:r>
          </a:p>
          <a:p>
            <a:pPr>
              <a:lnSpc>
                <a:spcPct val="110000"/>
              </a:lnSpc>
            </a:pPr>
            <a:endParaRPr lang="en-US" sz="1000" dirty="0">
              <a:solidFill>
                <a:srgbClr val="FFFFFE"/>
              </a:solidFill>
            </a:endParaRPr>
          </a:p>
        </p:txBody>
      </p:sp>
      <p:pic>
        <p:nvPicPr>
          <p:cNvPr id="5" name="Picture 4" descr="A picture containing person, wall, indoor, clothing&#10;&#10;Description automatically generated">
            <a:extLst>
              <a:ext uri="{FF2B5EF4-FFF2-40B4-BE49-F238E27FC236}">
                <a16:creationId xmlns:a16="http://schemas.microsoft.com/office/drawing/2014/main" id="{E818FE9A-2EFF-3349-B837-B412439A969B}"/>
              </a:ext>
            </a:extLst>
          </p:cNvPr>
          <p:cNvPicPr>
            <a:picLocks noChangeAspect="1"/>
          </p:cNvPicPr>
          <p:nvPr/>
        </p:nvPicPr>
        <p:blipFill rotWithShape="1">
          <a:blip r:embed="rId3"/>
          <a:srcRect t="8330" r="2" b="31832"/>
          <a:stretch/>
        </p:blipFill>
        <p:spPr>
          <a:xfrm>
            <a:off x="7549862" y="3428999"/>
            <a:ext cx="4641833" cy="3429227"/>
          </a:xfrm>
          <a:prstGeom prst="rect">
            <a:avLst/>
          </a:prstGeom>
          <a:ln>
            <a:noFill/>
          </a:ln>
        </p:spPr>
      </p:pic>
    </p:spTree>
    <p:extLst>
      <p:ext uri="{BB962C8B-B14F-4D97-AF65-F5344CB8AC3E}">
        <p14:creationId xmlns:p14="http://schemas.microsoft.com/office/powerpoint/2010/main" val="183818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FA81-B143-5146-831A-2E42264C8E3E}"/>
              </a:ext>
            </a:extLst>
          </p:cNvPr>
          <p:cNvSpPr>
            <a:spLocks noGrp="1"/>
          </p:cNvSpPr>
          <p:nvPr>
            <p:ph type="title"/>
          </p:nvPr>
        </p:nvSpPr>
        <p:spPr/>
        <p:txBody>
          <a:bodyPr/>
          <a:lstStyle/>
          <a:p>
            <a:r>
              <a:rPr lang="en-US" dirty="0"/>
              <a:t>Hong Kong preparation</a:t>
            </a:r>
          </a:p>
        </p:txBody>
      </p:sp>
      <p:sp>
        <p:nvSpPr>
          <p:cNvPr id="3" name="Content Placeholder 2">
            <a:extLst>
              <a:ext uri="{FF2B5EF4-FFF2-40B4-BE49-F238E27FC236}">
                <a16:creationId xmlns:a16="http://schemas.microsoft.com/office/drawing/2014/main" id="{39D31CDB-5BF3-404B-8A32-762AF54BB469}"/>
              </a:ext>
            </a:extLst>
          </p:cNvPr>
          <p:cNvSpPr>
            <a:spLocks noGrp="1"/>
          </p:cNvSpPr>
          <p:nvPr>
            <p:ph idx="1"/>
          </p:nvPr>
        </p:nvSpPr>
        <p:spPr/>
        <p:txBody>
          <a:bodyPr/>
          <a:lstStyle/>
          <a:p>
            <a:endParaRPr lang="en-US" altLang="zh-CN" dirty="0"/>
          </a:p>
          <a:p>
            <a:r>
              <a:rPr lang="en-GB" altLang="zh-CN" dirty="0"/>
              <a:t>Pre-departure Testing</a:t>
            </a:r>
            <a:endParaRPr lang="en-GB" altLang="zh-TW" dirty="0"/>
          </a:p>
          <a:p>
            <a:r>
              <a:rPr lang="en-GB" altLang="zh-TW" dirty="0"/>
              <a:t>Documents requirement at check in</a:t>
            </a:r>
          </a:p>
          <a:p>
            <a:r>
              <a:rPr lang="en-US" dirty="0"/>
              <a:t>Hotel booking for quarantine</a:t>
            </a:r>
          </a:p>
          <a:p>
            <a:r>
              <a:rPr lang="en-US" dirty="0"/>
              <a:t>Government policy on flights</a:t>
            </a:r>
          </a:p>
          <a:p>
            <a:pPr marL="0" indent="0">
              <a:buNone/>
            </a:pPr>
            <a:endParaRPr lang="en-US" dirty="0"/>
          </a:p>
        </p:txBody>
      </p:sp>
    </p:spTree>
    <p:extLst>
      <p:ext uri="{BB962C8B-B14F-4D97-AF65-F5344CB8AC3E}">
        <p14:creationId xmlns:p14="http://schemas.microsoft.com/office/powerpoint/2010/main" val="258349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BCCF-6BC1-2842-A199-BAEFEF6F08A9}"/>
              </a:ext>
            </a:extLst>
          </p:cNvPr>
          <p:cNvSpPr>
            <a:spLocks noGrp="1"/>
          </p:cNvSpPr>
          <p:nvPr>
            <p:ph type="title"/>
          </p:nvPr>
        </p:nvSpPr>
        <p:spPr/>
        <p:txBody>
          <a:bodyPr/>
          <a:lstStyle/>
          <a:p>
            <a:r>
              <a:rPr lang="en-US" dirty="0"/>
              <a:t>What do I need to enter Hong Kong</a:t>
            </a:r>
          </a:p>
        </p:txBody>
      </p:sp>
      <p:sp>
        <p:nvSpPr>
          <p:cNvPr id="3" name="Content Placeholder 2">
            <a:extLst>
              <a:ext uri="{FF2B5EF4-FFF2-40B4-BE49-F238E27FC236}">
                <a16:creationId xmlns:a16="http://schemas.microsoft.com/office/drawing/2014/main" id="{954DD426-E342-7746-A39C-B39E3B2ADC25}"/>
              </a:ext>
            </a:extLst>
          </p:cNvPr>
          <p:cNvSpPr>
            <a:spLocks noGrp="1"/>
          </p:cNvSpPr>
          <p:nvPr>
            <p:ph idx="1"/>
          </p:nvPr>
        </p:nvSpPr>
        <p:spPr/>
        <p:txBody>
          <a:bodyPr/>
          <a:lstStyle/>
          <a:p>
            <a:r>
              <a:rPr lang="en-US" dirty="0"/>
              <a:t>Pre-departure covid test results</a:t>
            </a:r>
          </a:p>
          <a:p>
            <a:r>
              <a:rPr lang="en-US" dirty="0"/>
              <a:t>Hotel reservation</a:t>
            </a:r>
          </a:p>
          <a:p>
            <a:r>
              <a:rPr lang="en-US" dirty="0"/>
              <a:t>Health declaration (with seating no. and QR code)</a:t>
            </a:r>
          </a:p>
          <a:p>
            <a:r>
              <a:rPr lang="en-US" dirty="0"/>
              <a:t>21 Days + 7 days self-monitoring</a:t>
            </a:r>
          </a:p>
          <a:p>
            <a:r>
              <a:rPr lang="en-US" dirty="0"/>
              <a:t>Flight booked</a:t>
            </a:r>
          </a:p>
          <a:p>
            <a:r>
              <a:rPr lang="en-US" dirty="0"/>
              <a:t>HK ID card</a:t>
            </a:r>
          </a:p>
        </p:txBody>
      </p:sp>
    </p:spTree>
    <p:extLst>
      <p:ext uri="{BB962C8B-B14F-4D97-AF65-F5344CB8AC3E}">
        <p14:creationId xmlns:p14="http://schemas.microsoft.com/office/powerpoint/2010/main" val="358879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D912-E548-DE45-84B9-449963508B19}"/>
              </a:ext>
            </a:extLst>
          </p:cNvPr>
          <p:cNvSpPr>
            <a:spLocks noGrp="1"/>
          </p:cNvSpPr>
          <p:nvPr>
            <p:ph type="title"/>
          </p:nvPr>
        </p:nvSpPr>
        <p:spPr/>
        <p:txBody>
          <a:bodyPr/>
          <a:lstStyle/>
          <a:p>
            <a:r>
              <a:rPr lang="en-US" dirty="0"/>
              <a:t>HK gov website</a:t>
            </a:r>
            <a:br>
              <a:rPr lang="en-US" dirty="0"/>
            </a:br>
            <a:r>
              <a:rPr lang="en-US" dirty="0"/>
              <a:t>flight + hotel list</a:t>
            </a:r>
          </a:p>
        </p:txBody>
      </p:sp>
      <p:sp>
        <p:nvSpPr>
          <p:cNvPr id="3" name="Content Placeholder 2">
            <a:extLst>
              <a:ext uri="{FF2B5EF4-FFF2-40B4-BE49-F238E27FC236}">
                <a16:creationId xmlns:a16="http://schemas.microsoft.com/office/drawing/2014/main" id="{FA16B0F2-1919-AF45-8B1D-7E88711824CF}"/>
              </a:ext>
            </a:extLst>
          </p:cNvPr>
          <p:cNvSpPr>
            <a:spLocks noGrp="1"/>
          </p:cNvSpPr>
          <p:nvPr>
            <p:ph idx="1"/>
          </p:nvPr>
        </p:nvSpPr>
        <p:spPr/>
        <p:txBody>
          <a:bodyPr/>
          <a:lstStyle/>
          <a:p>
            <a:r>
              <a:rPr lang="en-US" dirty="0">
                <a:hlinkClick r:id="rId2"/>
              </a:rPr>
              <a:t>https://www.coronavirus.gov.hk/</a:t>
            </a:r>
            <a:endParaRPr lang="en-US" dirty="0"/>
          </a:p>
          <a:p>
            <a:pPr lvl="1"/>
            <a:r>
              <a:rPr lang="en-US" dirty="0"/>
              <a:t>Testing requirements (specific condition) (to be done in UK), now </a:t>
            </a:r>
            <a:r>
              <a:rPr lang="en-US" dirty="0" err="1"/>
              <a:t>requies</a:t>
            </a:r>
            <a:r>
              <a:rPr lang="en-US" dirty="0"/>
              <a:t> ISO 15189 on UKAS certificate, CQC certificate, UK government approved providers (??)</a:t>
            </a:r>
          </a:p>
          <a:p>
            <a:pPr lvl="1"/>
            <a:r>
              <a:rPr lang="en-US" dirty="0"/>
              <a:t>Arrival procedures (for parents)</a:t>
            </a:r>
          </a:p>
          <a:p>
            <a:pPr lvl="1"/>
            <a:r>
              <a:rPr lang="en-US" dirty="0"/>
              <a:t>Hotel quarantine list (can only stay at one of the government hotels) (parents) </a:t>
            </a:r>
          </a:p>
        </p:txBody>
      </p:sp>
    </p:spTree>
    <p:extLst>
      <p:ext uri="{BB962C8B-B14F-4D97-AF65-F5344CB8AC3E}">
        <p14:creationId xmlns:p14="http://schemas.microsoft.com/office/powerpoint/2010/main" val="134650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AB1E79-3884-C040-AB11-3E88BBB3BAEC}"/>
              </a:ext>
            </a:extLst>
          </p:cNvPr>
          <p:cNvSpPr>
            <a:spLocks noGrp="1"/>
          </p:cNvSpPr>
          <p:nvPr>
            <p:ph type="title"/>
          </p:nvPr>
        </p:nvSpPr>
        <p:spPr>
          <a:xfrm>
            <a:off x="7874928" y="1124998"/>
            <a:ext cx="3456122" cy="4589717"/>
          </a:xfrm>
        </p:spPr>
        <p:txBody>
          <a:bodyPr>
            <a:normAutofit/>
          </a:bodyPr>
          <a:lstStyle/>
          <a:p>
            <a:pPr algn="l"/>
            <a:r>
              <a:rPr lang="en-US" sz="4800"/>
              <a:t>CX website</a:t>
            </a:r>
          </a:p>
        </p:txBody>
      </p:sp>
      <p:sp>
        <p:nvSpPr>
          <p:cNvPr id="3" name="Content Placeholder 2">
            <a:extLst>
              <a:ext uri="{FF2B5EF4-FFF2-40B4-BE49-F238E27FC236}">
                <a16:creationId xmlns:a16="http://schemas.microsoft.com/office/drawing/2014/main" id="{53215A26-B7C0-8744-AC62-7503B79E2437}"/>
              </a:ext>
            </a:extLst>
          </p:cNvPr>
          <p:cNvSpPr>
            <a:spLocks noGrp="1"/>
          </p:cNvSpPr>
          <p:nvPr>
            <p:ph idx="1"/>
          </p:nvPr>
        </p:nvSpPr>
        <p:spPr>
          <a:xfrm>
            <a:off x="798577" y="794042"/>
            <a:ext cx="5427137" cy="5248622"/>
          </a:xfrm>
        </p:spPr>
        <p:txBody>
          <a:bodyPr>
            <a:normAutofit/>
          </a:bodyPr>
          <a:lstStyle/>
          <a:p>
            <a:pPr>
              <a:lnSpc>
                <a:spcPct val="110000"/>
              </a:lnSpc>
            </a:pPr>
            <a:r>
              <a:rPr lang="en-US" dirty="0"/>
              <a:t>RT-PCR Test (recommended)</a:t>
            </a:r>
          </a:p>
          <a:p>
            <a:pPr>
              <a:lnSpc>
                <a:spcPct val="110000"/>
              </a:lnSpc>
            </a:pPr>
            <a:r>
              <a:rPr lang="en-US" dirty="0"/>
              <a:t>72 hours before departure (sample taken time shown on certificate)</a:t>
            </a:r>
          </a:p>
          <a:p>
            <a:pPr>
              <a:lnSpc>
                <a:spcPct val="110000"/>
              </a:lnSpc>
            </a:pPr>
            <a:r>
              <a:rPr lang="en-US" dirty="0"/>
              <a:t>UKAS accredited (https://</a:t>
            </a:r>
            <a:r>
              <a:rPr lang="en-US" dirty="0" err="1"/>
              <a:t>www.ukas.com</a:t>
            </a:r>
            <a:r>
              <a:rPr lang="en-US" dirty="0"/>
              <a:t>/)</a:t>
            </a:r>
          </a:p>
          <a:p>
            <a:pPr>
              <a:lnSpc>
                <a:spcPct val="110000"/>
              </a:lnSpc>
            </a:pPr>
            <a:r>
              <a:rPr lang="en-US" dirty="0"/>
              <a:t>CQC accredited (</a:t>
            </a:r>
            <a:r>
              <a:rPr lang="en-US" dirty="0">
                <a:hlinkClick r:id="rId2"/>
              </a:rPr>
              <a:t>https://www.cqc.org.uk/</a:t>
            </a:r>
            <a:r>
              <a:rPr lang="en-US" dirty="0"/>
              <a:t>)</a:t>
            </a:r>
          </a:p>
          <a:p>
            <a:pPr>
              <a:lnSpc>
                <a:spcPct val="110000"/>
              </a:lnSpc>
            </a:pPr>
            <a:r>
              <a:rPr lang="en-US" dirty="0"/>
              <a:t>UK approved providers (https://</a:t>
            </a:r>
            <a:r>
              <a:rPr lang="en-US" dirty="0" err="1"/>
              <a:t>www.gov.uk</a:t>
            </a:r>
            <a:r>
              <a:rPr lang="en-US" dirty="0"/>
              <a:t>/government/publications/list-of-private-providers-of-coronavirus-testing/list-of-private-providers-of-coronavirus-testing)</a:t>
            </a:r>
          </a:p>
          <a:p>
            <a:pPr>
              <a:lnSpc>
                <a:spcPct val="110000"/>
              </a:lnSpc>
            </a:pPr>
            <a:r>
              <a:rPr lang="en-US" dirty="0"/>
              <a:t>https://</a:t>
            </a:r>
            <a:r>
              <a:rPr lang="en-US" dirty="0" err="1"/>
              <a:t>www.cathaypacific.com</a:t>
            </a:r>
            <a:r>
              <a:rPr lang="en-US" dirty="0"/>
              <a:t>/cx/</a:t>
            </a:r>
            <a:r>
              <a:rPr lang="en-US" dirty="0" err="1"/>
              <a:t>en_GB</a:t>
            </a:r>
            <a:r>
              <a:rPr lang="en-US" dirty="0"/>
              <a:t>/covid-19/</a:t>
            </a:r>
            <a:r>
              <a:rPr lang="en-US" dirty="0" err="1"/>
              <a:t>hong</a:t>
            </a:r>
            <a:r>
              <a:rPr lang="en-US" dirty="0"/>
              <a:t>-</a:t>
            </a:r>
            <a:r>
              <a:rPr lang="en-US" dirty="0" err="1"/>
              <a:t>kong</a:t>
            </a:r>
            <a:r>
              <a:rPr lang="en-US" dirty="0"/>
              <a:t>-travel-</a:t>
            </a:r>
            <a:r>
              <a:rPr lang="en-US" dirty="0" err="1"/>
              <a:t>restrictions.html</a:t>
            </a:r>
            <a:endParaRPr lang="en-US" dirty="0"/>
          </a:p>
        </p:txBody>
      </p:sp>
    </p:spTree>
    <p:extLst>
      <p:ext uri="{BB962C8B-B14F-4D97-AF65-F5344CB8AC3E}">
        <p14:creationId xmlns:p14="http://schemas.microsoft.com/office/powerpoint/2010/main" val="19655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F8E1-B7BA-E848-919A-45550EF605C4}"/>
              </a:ext>
            </a:extLst>
          </p:cNvPr>
          <p:cNvSpPr>
            <a:spLocks noGrp="1"/>
          </p:cNvSpPr>
          <p:nvPr>
            <p:ph type="title"/>
          </p:nvPr>
        </p:nvSpPr>
        <p:spPr/>
        <p:txBody>
          <a:bodyPr/>
          <a:lstStyle/>
          <a:p>
            <a:r>
              <a:rPr lang="en-US" dirty="0"/>
              <a:t>Hotel quarantine </a:t>
            </a:r>
          </a:p>
        </p:txBody>
      </p:sp>
      <p:sp>
        <p:nvSpPr>
          <p:cNvPr id="3" name="Content Placeholder 2">
            <a:extLst>
              <a:ext uri="{FF2B5EF4-FFF2-40B4-BE49-F238E27FC236}">
                <a16:creationId xmlns:a16="http://schemas.microsoft.com/office/drawing/2014/main" id="{61135FAD-640D-684D-A7D3-EC3051688E81}"/>
              </a:ext>
            </a:extLst>
          </p:cNvPr>
          <p:cNvSpPr>
            <a:spLocks noGrp="1"/>
          </p:cNvSpPr>
          <p:nvPr>
            <p:ph idx="1"/>
          </p:nvPr>
        </p:nvSpPr>
        <p:spPr/>
        <p:txBody>
          <a:bodyPr/>
          <a:lstStyle/>
          <a:p>
            <a:r>
              <a:rPr lang="en-GB" altLang="zh-TW" dirty="0"/>
              <a:t>All travellers must quarantined in government destinated hotel for 21 days. Plus 7 days of self-monitoring (i.e. stay at home, do not go out unless necessary)</a:t>
            </a:r>
          </a:p>
          <a:p>
            <a:r>
              <a:rPr lang="en-GB" altLang="zh-TW" dirty="0"/>
              <a:t>Hotels will impose restrictions for under 18 years old staying alone</a:t>
            </a:r>
          </a:p>
          <a:p>
            <a:r>
              <a:rPr lang="en-GB" dirty="0"/>
              <a:t>Parents need to seek permission to stay with passenger if they are under 18 or under the hotel rules for 21 days</a:t>
            </a:r>
          </a:p>
          <a:p>
            <a:r>
              <a:rPr lang="en-GB" dirty="0"/>
              <a:t>3-5 swap test to be done during quarantine and self-monitoring period</a:t>
            </a:r>
          </a:p>
          <a:p>
            <a:pPr marL="0" indent="0">
              <a:buNone/>
            </a:pPr>
            <a:endParaRPr lang="en-GB" altLang="zh-TW" dirty="0"/>
          </a:p>
        </p:txBody>
      </p:sp>
    </p:spTree>
    <p:extLst>
      <p:ext uri="{BB962C8B-B14F-4D97-AF65-F5344CB8AC3E}">
        <p14:creationId xmlns:p14="http://schemas.microsoft.com/office/powerpoint/2010/main" val="221586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28D9-86C3-AD41-BEC0-6D21844D154A}"/>
              </a:ext>
            </a:extLst>
          </p:cNvPr>
          <p:cNvSpPr>
            <a:spLocks noGrp="1"/>
          </p:cNvSpPr>
          <p:nvPr>
            <p:ph type="title"/>
          </p:nvPr>
        </p:nvSpPr>
        <p:spPr/>
        <p:txBody>
          <a:bodyPr/>
          <a:lstStyle/>
          <a:p>
            <a:r>
              <a:rPr lang="en-US" dirty="0"/>
              <a:t>What do I need to do to go China</a:t>
            </a:r>
          </a:p>
        </p:txBody>
      </p:sp>
      <p:sp>
        <p:nvSpPr>
          <p:cNvPr id="3" name="Content Placeholder 2">
            <a:extLst>
              <a:ext uri="{FF2B5EF4-FFF2-40B4-BE49-F238E27FC236}">
                <a16:creationId xmlns:a16="http://schemas.microsoft.com/office/drawing/2014/main" id="{93ABB7FE-2691-4342-95C4-8F8FC900C3E2}"/>
              </a:ext>
            </a:extLst>
          </p:cNvPr>
          <p:cNvSpPr>
            <a:spLocks noGrp="1"/>
          </p:cNvSpPr>
          <p:nvPr>
            <p:ph idx="1"/>
          </p:nvPr>
        </p:nvSpPr>
        <p:spPr/>
        <p:txBody>
          <a:bodyPr/>
          <a:lstStyle/>
          <a:p>
            <a:r>
              <a:rPr lang="en-US" dirty="0"/>
              <a:t>Pre-departure testing (PCR Test + Antibody test) within 48 hours of departure</a:t>
            </a:r>
          </a:p>
          <a:p>
            <a:r>
              <a:rPr lang="en-US" dirty="0"/>
              <a:t>Transit airport testing (PCR + Antibody test) at the transit airport</a:t>
            </a:r>
          </a:p>
          <a:p>
            <a:r>
              <a:rPr lang="en-US" dirty="0"/>
              <a:t>No direct flight at the moment</a:t>
            </a:r>
          </a:p>
          <a:p>
            <a:r>
              <a:rPr lang="en-US" dirty="0"/>
              <a:t>Quarantine for 14 days </a:t>
            </a:r>
          </a:p>
          <a:p>
            <a:r>
              <a:rPr lang="en-US" dirty="0"/>
              <a:t>Must have International Health code (Green) for boarding</a:t>
            </a:r>
          </a:p>
          <a:p>
            <a:pPr lvl="1"/>
            <a:r>
              <a:rPr lang="en-US" dirty="0">
                <a:highlight>
                  <a:srgbClr val="FFFF00"/>
                </a:highlight>
              </a:rPr>
              <a:t>Slight different process to obtain the green code for Chinese passport holders vs. non-Chinese passport holders</a:t>
            </a:r>
          </a:p>
          <a:p>
            <a:pPr lvl="1"/>
            <a:r>
              <a:rPr lang="en-US" dirty="0">
                <a:highlight>
                  <a:srgbClr val="FFFF00"/>
                </a:highlight>
              </a:rPr>
              <a:t>Submit results to Chinese Embassy in London, Manchester Consulate General or Edinburgh Consulate General</a:t>
            </a:r>
          </a:p>
          <a:p>
            <a:endParaRPr lang="en-US" dirty="0"/>
          </a:p>
        </p:txBody>
      </p:sp>
    </p:spTree>
    <p:extLst>
      <p:ext uri="{BB962C8B-B14F-4D97-AF65-F5344CB8AC3E}">
        <p14:creationId xmlns:p14="http://schemas.microsoft.com/office/powerpoint/2010/main" val="302496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6145-C396-5F41-9858-5CBA0C588E21}"/>
              </a:ext>
            </a:extLst>
          </p:cNvPr>
          <p:cNvSpPr>
            <a:spLocks noGrp="1"/>
          </p:cNvSpPr>
          <p:nvPr>
            <p:ph type="title"/>
          </p:nvPr>
        </p:nvSpPr>
        <p:spPr/>
        <p:txBody>
          <a:bodyPr/>
          <a:lstStyle/>
          <a:p>
            <a:r>
              <a:rPr lang="en-US" dirty="0"/>
              <a:t>At the airport</a:t>
            </a:r>
          </a:p>
        </p:txBody>
      </p:sp>
      <p:sp>
        <p:nvSpPr>
          <p:cNvPr id="3" name="Content Placeholder 2">
            <a:extLst>
              <a:ext uri="{FF2B5EF4-FFF2-40B4-BE49-F238E27FC236}">
                <a16:creationId xmlns:a16="http://schemas.microsoft.com/office/drawing/2014/main" id="{4A3C405C-6B84-1642-BA94-8D3D40096A99}"/>
              </a:ext>
            </a:extLst>
          </p:cNvPr>
          <p:cNvSpPr>
            <a:spLocks noGrp="1"/>
          </p:cNvSpPr>
          <p:nvPr>
            <p:ph idx="1"/>
          </p:nvPr>
        </p:nvSpPr>
        <p:spPr/>
        <p:txBody>
          <a:bodyPr/>
          <a:lstStyle/>
          <a:p>
            <a:r>
              <a:rPr lang="en-US" dirty="0"/>
              <a:t>Passenger must already shows a Green code at boarding (airline does not accept testing paper work)</a:t>
            </a:r>
          </a:p>
          <a:p>
            <a:r>
              <a:rPr lang="en-US" dirty="0"/>
              <a:t>Passenger should apply for International health code via </a:t>
            </a:r>
            <a:r>
              <a:rPr lang="en-US" dirty="0" err="1"/>
              <a:t>wechat</a:t>
            </a:r>
            <a:r>
              <a:rPr lang="en-US" dirty="0"/>
              <a:t> app</a:t>
            </a:r>
          </a:p>
          <a:p>
            <a:r>
              <a:rPr lang="en-US" dirty="0"/>
              <a:t>Arrive 4 hours before departure</a:t>
            </a:r>
          </a:p>
          <a:p>
            <a:r>
              <a:rPr lang="en-US" dirty="0"/>
              <a:t>Itinerary (including transit arrangements)</a:t>
            </a:r>
          </a:p>
          <a:p>
            <a:r>
              <a:rPr lang="en-US" dirty="0"/>
              <a:t>If any problem, ask a staff at the check in counter for assistance </a:t>
            </a:r>
          </a:p>
        </p:txBody>
      </p:sp>
    </p:spTree>
    <p:extLst>
      <p:ext uri="{BB962C8B-B14F-4D97-AF65-F5344CB8AC3E}">
        <p14:creationId xmlns:p14="http://schemas.microsoft.com/office/powerpoint/2010/main" val="57438533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1722</TotalTime>
  <Words>797</Words>
  <Application>Microsoft Macintosh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 Light</vt:lpstr>
      <vt:lpstr>Rockwell</vt:lpstr>
      <vt:lpstr>Wingdings</vt:lpstr>
      <vt:lpstr>Atlas</vt:lpstr>
      <vt:lpstr>Preparation for returning to Hong Kong / China /Macau </vt:lpstr>
      <vt:lpstr>Who are we?</vt:lpstr>
      <vt:lpstr>Hong Kong preparation</vt:lpstr>
      <vt:lpstr>What do I need to enter Hong Kong</vt:lpstr>
      <vt:lpstr>HK gov website flight + hotel list</vt:lpstr>
      <vt:lpstr>CX website</vt:lpstr>
      <vt:lpstr>Hotel quarantine </vt:lpstr>
      <vt:lpstr>What do I need to do to go China</vt:lpstr>
      <vt:lpstr>At the airport</vt:lpstr>
      <vt:lpstr>China pre-departure testing</vt:lpstr>
      <vt:lpstr>Macau</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12月zoom talk</dc:title>
  <dc:creator>Eve Lee</dc:creator>
  <cp:lastModifiedBy>Eve Lee</cp:lastModifiedBy>
  <cp:revision>24</cp:revision>
  <dcterms:created xsi:type="dcterms:W3CDTF">2020-12-13T22:14:33Z</dcterms:created>
  <dcterms:modified xsi:type="dcterms:W3CDTF">2021-05-10T06:58:40Z</dcterms:modified>
</cp:coreProperties>
</file>