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6" r:id="rId2"/>
    <p:sldId id="257" r:id="rId3"/>
    <p:sldId id="263" r:id="rId4"/>
    <p:sldId id="265" r:id="rId5"/>
    <p:sldId id="266" r:id="rId6"/>
    <p:sldId id="267" r:id="rId7"/>
    <p:sldId id="270" r:id="rId8"/>
    <p:sldId id="271" r:id="rId9"/>
    <p:sldId id="272" r:id="rId10"/>
    <p:sldId id="287" r:id="rId11"/>
    <p:sldId id="285" r:id="rId12"/>
    <p:sldId id="274" r:id="rId13"/>
    <p:sldId id="288" r:id="rId14"/>
    <p:sldId id="282" r:id="rId15"/>
    <p:sldId id="283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424B2A-CC5D-4BF7-8206-8F05E9C35898}">
          <p14:sldIdLst>
            <p14:sldId id="256"/>
            <p14:sldId id="257"/>
            <p14:sldId id="263"/>
          </p14:sldIdLst>
        </p14:section>
        <p14:section name="Untitled Section" id="{33F47D97-FFAA-412A-ABBC-934B338F571D}">
          <p14:sldIdLst>
            <p14:sldId id="265"/>
            <p14:sldId id="266"/>
            <p14:sldId id="267"/>
            <p14:sldId id="270"/>
            <p14:sldId id="271"/>
            <p14:sldId id="272"/>
            <p14:sldId id="287"/>
            <p14:sldId id="285"/>
            <p14:sldId id="274"/>
            <p14:sldId id="288"/>
            <p14:sldId id="282"/>
            <p14:sldId id="283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4" autoAdjust="0"/>
    <p:restoredTop sz="94248" autoAdjust="0"/>
  </p:normalViewPr>
  <p:slideViewPr>
    <p:cSldViewPr snapToGrid="0">
      <p:cViewPr varScale="1">
        <p:scale>
          <a:sx n="111" d="100"/>
          <a:sy n="111" d="100"/>
        </p:scale>
        <p:origin x="224" y="9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9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0CD7-28E4-41CD-8228-DE7396ED827E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907D-510A-49AC-8EF2-4584125F0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9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Roedean</a:t>
            </a:r>
            <a:r>
              <a:rPr lang="en-GB" dirty="0"/>
              <a:t> term time</a:t>
            </a:r>
          </a:p>
          <a:p>
            <a:r>
              <a:rPr lang="en-GB" dirty="0"/>
              <a:t>Case 5: typhoon situation</a:t>
            </a:r>
          </a:p>
          <a:p>
            <a:r>
              <a:rPr lang="en-GB" dirty="0"/>
              <a:t>Case 3: air </a:t>
            </a:r>
            <a:r>
              <a:rPr lang="en-GB" dirty="0" err="1"/>
              <a:t>france</a:t>
            </a:r>
            <a:r>
              <a:rPr lang="en-GB" dirty="0"/>
              <a:t> situation</a:t>
            </a:r>
          </a:p>
          <a:p>
            <a:endParaRPr lang="en-GB" dirty="0"/>
          </a:p>
          <a:p>
            <a:r>
              <a:rPr lang="en-GB" dirty="0"/>
              <a:t>CASE 3 – INDIRECT FLIGHT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907D-510A-49AC-8EF2-4584125F06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05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Welcome PACK - KESW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907D-510A-49AC-8EF2-4584125F069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487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UNIFORM BOOKING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907D-510A-49AC-8EF2-4584125F06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9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ja-JP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altLang="ja-JP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A571-886D-4F9C-AA3D-38B2436EF48B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EB3-963A-41CB-A52D-1127D24F2E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altLang="ja-JP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A571-886D-4F9C-AA3D-38B2436EF48B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EB3-963A-41CB-A52D-1127D24F2E5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altLang="ja-JP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altLang="ja-JP"/>
              <a:t>Click to edit Master text styles</a:t>
            </a:r>
          </a:p>
          <a:p>
            <a:pPr lvl="1"/>
            <a:r>
              <a:rPr lang="en-GB" altLang="ja-JP"/>
              <a:t>Second level</a:t>
            </a:r>
          </a:p>
          <a:p>
            <a:pPr lvl="2"/>
            <a:r>
              <a:rPr lang="en-GB" altLang="ja-JP"/>
              <a:t>Third level</a:t>
            </a:r>
          </a:p>
          <a:p>
            <a:pPr lvl="3"/>
            <a:r>
              <a:rPr lang="en-GB" altLang="ja-JP"/>
              <a:t>Fourth level</a:t>
            </a:r>
          </a:p>
          <a:p>
            <a:pPr lvl="4"/>
            <a:r>
              <a:rPr lang="en-GB" altLang="ja-JP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A571-886D-4F9C-AA3D-38B2436EF48B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EB3-963A-41CB-A52D-1127D24F2E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GB" altLang="ja-JP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altLang="ja-JP"/>
              <a:t>Click to edit Master text styles</a:t>
            </a:r>
          </a:p>
          <a:p>
            <a:pPr lvl="1"/>
            <a:r>
              <a:rPr lang="en-GB" altLang="ja-JP"/>
              <a:t>Second level</a:t>
            </a:r>
          </a:p>
          <a:p>
            <a:pPr lvl="2"/>
            <a:r>
              <a:rPr lang="en-GB" altLang="ja-JP"/>
              <a:t>Third level</a:t>
            </a:r>
          </a:p>
          <a:p>
            <a:pPr lvl="3"/>
            <a:r>
              <a:rPr lang="en-GB" altLang="ja-JP"/>
              <a:t>Fourth level</a:t>
            </a:r>
          </a:p>
          <a:p>
            <a:pPr lvl="4"/>
            <a:r>
              <a:rPr lang="en-GB" altLang="ja-JP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A571-886D-4F9C-AA3D-38B2436EF48B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EB3-963A-41CB-A52D-1127D24F2E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altLang="ja-JP"/>
              <a:t>Click to edit Master text styles</a:t>
            </a:r>
          </a:p>
          <a:p>
            <a:pPr lvl="1"/>
            <a:r>
              <a:rPr lang="en-GB" altLang="ja-JP"/>
              <a:t>Second level</a:t>
            </a:r>
          </a:p>
          <a:p>
            <a:pPr lvl="2"/>
            <a:r>
              <a:rPr lang="en-GB" altLang="ja-JP"/>
              <a:t>Third level</a:t>
            </a:r>
          </a:p>
          <a:p>
            <a:pPr lvl="3"/>
            <a:r>
              <a:rPr lang="en-GB" altLang="ja-JP"/>
              <a:t>Fourth level</a:t>
            </a:r>
          </a:p>
          <a:p>
            <a:pPr lvl="4"/>
            <a:r>
              <a:rPr lang="en-GB" altLang="ja-JP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A571-886D-4F9C-AA3D-38B2436EF48B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EB3-963A-41CB-A52D-1127D24F2E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GB" altLang="ja-JP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altLang="ja-JP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A571-886D-4F9C-AA3D-38B2436EF48B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EB3-963A-41CB-A52D-1127D24F2E5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altLang="ja-JP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altLang="ja-JP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A571-886D-4F9C-AA3D-38B2436EF48B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EB3-963A-41CB-A52D-1127D24F2E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GB" altLang="ja-JP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ja-JP"/>
              <a:t>Click to edit Master text styles</a:t>
            </a:r>
          </a:p>
          <a:p>
            <a:pPr lvl="1"/>
            <a:r>
              <a:rPr lang="en-GB" altLang="ja-JP"/>
              <a:t>Second level</a:t>
            </a:r>
          </a:p>
          <a:p>
            <a:pPr lvl="2"/>
            <a:r>
              <a:rPr lang="en-GB" altLang="ja-JP"/>
              <a:t>Third level</a:t>
            </a:r>
          </a:p>
          <a:p>
            <a:pPr lvl="3"/>
            <a:r>
              <a:rPr lang="en-GB" altLang="ja-JP"/>
              <a:t>Fourth level</a:t>
            </a:r>
          </a:p>
          <a:p>
            <a:pPr lvl="4"/>
            <a:r>
              <a:rPr lang="en-GB" altLang="ja-JP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ja-JP"/>
              <a:t>Click to edit Master text styles</a:t>
            </a:r>
          </a:p>
          <a:p>
            <a:pPr lvl="1"/>
            <a:r>
              <a:rPr lang="en-GB" altLang="ja-JP"/>
              <a:t>Second level</a:t>
            </a:r>
          </a:p>
          <a:p>
            <a:pPr lvl="2"/>
            <a:r>
              <a:rPr lang="en-GB" altLang="ja-JP"/>
              <a:t>Third level</a:t>
            </a:r>
          </a:p>
          <a:p>
            <a:pPr lvl="3"/>
            <a:r>
              <a:rPr lang="en-GB" altLang="ja-JP"/>
              <a:t>Fourth level</a:t>
            </a:r>
          </a:p>
          <a:p>
            <a:pPr lvl="4"/>
            <a:r>
              <a:rPr lang="en-GB" altLang="ja-JP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A571-886D-4F9C-AA3D-38B2436EF48B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EB3-963A-41CB-A52D-1127D24F2E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ja-JP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altLang="ja-JP"/>
              <a:t>Click to edit Master text styles</a:t>
            </a:r>
          </a:p>
          <a:p>
            <a:pPr lvl="1"/>
            <a:r>
              <a:rPr lang="en-GB" altLang="ja-JP"/>
              <a:t>Second level</a:t>
            </a:r>
          </a:p>
          <a:p>
            <a:pPr lvl="2"/>
            <a:r>
              <a:rPr lang="en-GB" altLang="ja-JP"/>
              <a:t>Third level</a:t>
            </a:r>
          </a:p>
          <a:p>
            <a:pPr lvl="3"/>
            <a:r>
              <a:rPr lang="en-GB" altLang="ja-JP"/>
              <a:t>Fourth level</a:t>
            </a:r>
          </a:p>
          <a:p>
            <a:pPr lvl="4"/>
            <a:r>
              <a:rPr lang="en-GB" altLang="ja-JP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altLang="ja-JP"/>
              <a:t>Click to edit Master text styles</a:t>
            </a:r>
          </a:p>
          <a:p>
            <a:pPr lvl="1"/>
            <a:r>
              <a:rPr lang="en-GB" altLang="ja-JP"/>
              <a:t>Second level</a:t>
            </a:r>
          </a:p>
          <a:p>
            <a:pPr lvl="2"/>
            <a:r>
              <a:rPr lang="en-GB" altLang="ja-JP"/>
              <a:t>Third level</a:t>
            </a:r>
          </a:p>
          <a:p>
            <a:pPr lvl="3"/>
            <a:r>
              <a:rPr lang="en-GB" altLang="ja-JP"/>
              <a:t>Fourth level</a:t>
            </a:r>
          </a:p>
          <a:p>
            <a:pPr lvl="4"/>
            <a:r>
              <a:rPr lang="en-GB" altLang="ja-JP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A571-886D-4F9C-AA3D-38B2436EF48B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EB3-963A-41CB-A52D-1127D24F2E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A571-886D-4F9C-AA3D-38B2436EF48B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EB3-963A-41CB-A52D-1127D24F2E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A571-886D-4F9C-AA3D-38B2436EF48B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EB3-963A-41CB-A52D-1127D24F2E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altLang="ja-JP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altLang="ja-JP"/>
              <a:t>Click to edit Master text styles</a:t>
            </a:r>
          </a:p>
          <a:p>
            <a:pPr lvl="1"/>
            <a:r>
              <a:rPr lang="en-GB" altLang="ja-JP"/>
              <a:t>Second level</a:t>
            </a:r>
          </a:p>
          <a:p>
            <a:pPr lvl="2"/>
            <a:r>
              <a:rPr lang="en-GB" altLang="ja-JP"/>
              <a:t>Third level</a:t>
            </a:r>
          </a:p>
          <a:p>
            <a:pPr lvl="3"/>
            <a:r>
              <a:rPr lang="en-GB" altLang="ja-JP"/>
              <a:t>Fourth level</a:t>
            </a:r>
          </a:p>
          <a:p>
            <a:pPr lvl="4"/>
            <a:r>
              <a:rPr lang="en-GB" altLang="ja-JP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A571-886D-4F9C-AA3D-38B2436EF48B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EB3-963A-41CB-A52D-1127D24F2E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altLang="ja-JP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altLang="ja-JP"/>
              <a:t>Click to edit Master text styles</a:t>
            </a:r>
          </a:p>
          <a:p>
            <a:pPr lvl="1"/>
            <a:r>
              <a:rPr lang="en-GB" altLang="ja-JP"/>
              <a:t>Second level</a:t>
            </a:r>
          </a:p>
          <a:p>
            <a:pPr lvl="2"/>
            <a:r>
              <a:rPr lang="en-GB" altLang="ja-JP"/>
              <a:t>Third level</a:t>
            </a:r>
          </a:p>
          <a:p>
            <a:pPr lvl="3"/>
            <a:r>
              <a:rPr lang="en-GB" altLang="ja-JP"/>
              <a:t>Fourth level</a:t>
            </a:r>
          </a:p>
          <a:p>
            <a:pPr lvl="4"/>
            <a:r>
              <a:rPr lang="en-GB" altLang="ja-JP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21A571-886D-4F9C-AA3D-38B2436EF48B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7DBFEB3-963A-41CB-A52D-1127D24F2E5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kumimoji="1"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228E0-5207-412C-876F-1EA13D0A86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監護人講座</a:t>
            </a:r>
            <a:br>
              <a:rPr lang="en-US" altLang="zh-CN" dirty="0"/>
            </a:br>
            <a:r>
              <a:rPr lang="zh-CN" altLang="en-US" dirty="0"/>
              <a:t>開學前準備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CE889-0E6C-4966-8666-667C33CB0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Eve Leung </a:t>
            </a:r>
            <a:r>
              <a:rPr lang="zh-CN" altLang="en-US" dirty="0"/>
              <a:t>梁曉芙</a:t>
            </a:r>
            <a:endParaRPr lang="en-GB" altLang="zh-CN" dirty="0"/>
          </a:p>
          <a:p>
            <a:r>
              <a:rPr lang="en-GB" dirty="0"/>
              <a:t>A</a:t>
            </a:r>
            <a:r>
              <a:rPr lang="en-US" altLang="zh-CN" dirty="0" err="1"/>
              <a:t>nglo</a:t>
            </a:r>
            <a:r>
              <a:rPr lang="en-US" altLang="zh-CN" dirty="0"/>
              <a:t>-Chinese Students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44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B0F-5EF6-EE45-BFE4-A4D2EE37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私人保險和</a:t>
            </a:r>
            <a:r>
              <a:rPr lang="en-US" altLang="zh-TW" dirty="0"/>
              <a:t>elite</a:t>
            </a:r>
            <a:r>
              <a:rPr lang="zh-TW" altLang="en-US" dirty="0"/>
              <a:t> </a:t>
            </a:r>
            <a:r>
              <a:rPr lang="en-US" altLang="zh-TW" dirty="0"/>
              <a:t>ACS</a:t>
            </a:r>
            <a:r>
              <a:rPr lang="zh-TW" altLang="en-US" dirty="0"/>
              <a:t> </a:t>
            </a:r>
            <a:r>
              <a:rPr lang="zh-CN" altLang="en-US" dirty="0"/>
              <a:t>私家醫生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A1BF5-BDD5-384C-AD79-861F2FFE68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Dr J. </a:t>
            </a:r>
            <a:r>
              <a:rPr lang="en-US" dirty="0" err="1"/>
              <a:t>Menakaya</a:t>
            </a:r>
            <a:endParaRPr lang="en-US" dirty="0"/>
          </a:p>
          <a:p>
            <a:r>
              <a:rPr lang="en-US" dirty="0"/>
              <a:t>Portland Hospital </a:t>
            </a:r>
            <a:r>
              <a:rPr lang="zh-TW" altLang="en-US" dirty="0"/>
              <a:t>（</a:t>
            </a:r>
            <a:r>
              <a:rPr lang="zh-CN" altLang="en-US" dirty="0"/>
              <a:t>全英唯一兒童醫院</a:t>
            </a:r>
            <a:r>
              <a:rPr lang="zh-TW" altLang="en-US" dirty="0"/>
              <a:t>），</a:t>
            </a:r>
            <a:r>
              <a:rPr lang="en-GB" altLang="zh-TW" dirty="0"/>
              <a:t>Hillington </a:t>
            </a:r>
            <a:r>
              <a:rPr lang="en-GB" altLang="zh-TW" dirty="0" err="1"/>
              <a:t>Hopsital</a:t>
            </a:r>
            <a:r>
              <a:rPr lang="en-GB" altLang="zh-TW" dirty="0"/>
              <a:t> </a:t>
            </a:r>
            <a:r>
              <a:rPr lang="zh-CN" altLang="en-GB" dirty="0"/>
              <a:t>兒科</a:t>
            </a:r>
            <a:r>
              <a:rPr lang="zh-CN" altLang="en-US" dirty="0"/>
              <a:t>醫生</a:t>
            </a:r>
            <a:r>
              <a:rPr lang="zh-TW" altLang="en-US" dirty="0"/>
              <a:t> </a:t>
            </a:r>
            <a:endParaRPr lang="en-GB" altLang="zh-TW" dirty="0"/>
          </a:p>
          <a:p>
            <a:r>
              <a:rPr lang="zh-CN" altLang="en-US" dirty="0"/>
              <a:t>家長可以直接和</a:t>
            </a:r>
            <a:r>
              <a:rPr lang="en-GB" altLang="zh-CN" dirty="0"/>
              <a:t>Dr </a:t>
            </a:r>
            <a:r>
              <a:rPr lang="en-GB" altLang="zh-CN" dirty="0" err="1"/>
              <a:t>Menakaya</a:t>
            </a:r>
            <a:r>
              <a:rPr lang="en-GB" altLang="zh-CN" dirty="0"/>
              <a:t> </a:t>
            </a:r>
            <a:r>
              <a:rPr lang="zh-CN" altLang="en-GB" dirty="0"/>
              <a:t>溝通</a:t>
            </a:r>
            <a:endParaRPr lang="en-GB" altLang="zh-CN" dirty="0"/>
          </a:p>
          <a:p>
            <a:r>
              <a:rPr lang="zh-CN" altLang="en-US" dirty="0"/>
              <a:t>如需要英國專屬家庭醫生</a:t>
            </a:r>
            <a:r>
              <a:rPr lang="zh-TW" altLang="en-US" dirty="0"/>
              <a:t>，</a:t>
            </a:r>
            <a:r>
              <a:rPr lang="zh-CN" altLang="en-US" dirty="0"/>
              <a:t>需要入學前到診所進行全身檢查</a:t>
            </a:r>
            <a:endParaRPr lang="en-GB" altLang="zh-CN" dirty="0"/>
          </a:p>
          <a:p>
            <a:r>
              <a:rPr lang="zh-CN" altLang="en-US" dirty="0"/>
              <a:t>如學校醫療中心提供不到足夠醫療支援</a:t>
            </a:r>
            <a:r>
              <a:rPr lang="zh-TW" altLang="en-US" dirty="0"/>
              <a:t>，</a:t>
            </a:r>
            <a:r>
              <a:rPr lang="en-GB" altLang="zh-TW" dirty="0"/>
              <a:t>Dr </a:t>
            </a:r>
            <a:r>
              <a:rPr lang="en-GB" altLang="zh-TW" dirty="0" err="1"/>
              <a:t>Menakaya</a:t>
            </a:r>
            <a:r>
              <a:rPr lang="en-GB" altLang="zh-TW" dirty="0"/>
              <a:t> </a:t>
            </a:r>
            <a:r>
              <a:rPr lang="zh-CN" altLang="en-GB" dirty="0"/>
              <a:t>會</a:t>
            </a:r>
            <a:r>
              <a:rPr lang="zh-CN" altLang="en-US" dirty="0"/>
              <a:t>直接和學校聯絡和提供</a:t>
            </a:r>
            <a:r>
              <a:rPr lang="en-US" altLang="zh-TW" dirty="0"/>
              <a:t>advice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EA24C6-F2B8-6F40-9AB0-8D9FD3D80A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sz="3400" dirty="0"/>
              <a:t>國際留學生保險</a:t>
            </a:r>
            <a:endParaRPr lang="en-US" altLang="zh-TW" sz="3400" dirty="0"/>
          </a:p>
          <a:p>
            <a:r>
              <a:rPr lang="en-US" altLang="zh-TW" sz="3400" dirty="0"/>
              <a:t>medical</a:t>
            </a:r>
            <a:endParaRPr lang="en-GB" altLang="zh-TW" sz="3400" dirty="0"/>
          </a:p>
          <a:p>
            <a:pPr lvl="1"/>
            <a:r>
              <a:rPr lang="en-US" altLang="zh-TW" sz="3400" dirty="0"/>
              <a:t>Personal</a:t>
            </a:r>
            <a:r>
              <a:rPr lang="zh-TW" altLang="en-US" sz="3400" dirty="0"/>
              <a:t> </a:t>
            </a:r>
            <a:r>
              <a:rPr lang="en-US" altLang="zh-TW" sz="3400" dirty="0"/>
              <a:t>effects</a:t>
            </a:r>
          </a:p>
          <a:p>
            <a:pPr lvl="1"/>
            <a:r>
              <a:rPr lang="en-US" altLang="zh-TW" sz="3400" dirty="0"/>
              <a:t>School</a:t>
            </a:r>
            <a:r>
              <a:rPr lang="zh-TW" altLang="en-US" sz="3400" dirty="0"/>
              <a:t> </a:t>
            </a:r>
            <a:r>
              <a:rPr lang="en-US" altLang="zh-TW" sz="3400" dirty="0"/>
              <a:t>fee</a:t>
            </a:r>
            <a:r>
              <a:rPr lang="zh-TW" altLang="en-US" sz="3400" dirty="0"/>
              <a:t> </a:t>
            </a:r>
            <a:r>
              <a:rPr lang="en-US" altLang="zh-TW" sz="3400" dirty="0"/>
              <a:t>insurance</a:t>
            </a:r>
          </a:p>
          <a:p>
            <a:r>
              <a:rPr lang="zh-CN" altLang="en-GB" sz="3600" dirty="0"/>
              <a:t>交通</a:t>
            </a:r>
            <a:r>
              <a:rPr lang="zh-CN" altLang="en-US" sz="3600" dirty="0"/>
              <a:t>旅遊保</a:t>
            </a:r>
            <a:endParaRPr lang="en-GB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32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電話卡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每位學生都可以有最多</a:t>
            </a:r>
            <a:r>
              <a:rPr lang="en-GB" altLang="zh-CN" dirty="0"/>
              <a:t>6</a:t>
            </a:r>
            <a:r>
              <a:rPr lang="zh-CN" altLang="en-US" dirty="0"/>
              <a:t>張</a:t>
            </a:r>
            <a:r>
              <a:rPr lang="en-US" altLang="zh-CN" dirty="0" err="1"/>
              <a:t>giffgaff</a:t>
            </a:r>
            <a:r>
              <a:rPr lang="en-US" altLang="zh-CN" dirty="0"/>
              <a:t> </a:t>
            </a:r>
            <a:r>
              <a:rPr lang="zh-CN" altLang="en-US" dirty="0"/>
              <a:t>電話卡</a:t>
            </a:r>
            <a:endParaRPr lang="en-GB" altLang="zh-CN" dirty="0"/>
          </a:p>
          <a:p>
            <a:r>
              <a:rPr lang="zh-CN" altLang="en-US" dirty="0"/>
              <a:t>可以網上透過信用卡增值，或在當地便利店，超級市場購買增值卷</a:t>
            </a:r>
            <a:endParaRPr lang="en-GB" altLang="zh-CN" dirty="0"/>
          </a:p>
          <a:p>
            <a:r>
              <a:rPr lang="zh-CN" altLang="en-US" dirty="0"/>
              <a:t>可以決定每月限額</a:t>
            </a:r>
            <a:r>
              <a:rPr lang="en-US" altLang="zh-CN" dirty="0"/>
              <a:t> </a:t>
            </a:r>
            <a:r>
              <a:rPr lang="zh-CN" altLang="en-US" dirty="0"/>
              <a:t>（無線上網等）</a:t>
            </a:r>
            <a:endParaRPr lang="en-GB" altLang="zh-CN" dirty="0"/>
          </a:p>
          <a:p>
            <a:r>
              <a:rPr lang="zh-CN" altLang="en-US" dirty="0"/>
              <a:t>假期時候可以決定不增值</a:t>
            </a:r>
            <a:endParaRPr lang="en-GB" altLang="zh-CN" dirty="0"/>
          </a:p>
          <a:p>
            <a:r>
              <a:rPr lang="zh-CN" altLang="en-US" dirty="0"/>
              <a:t>父母可以網上查看所用餘額</a:t>
            </a:r>
            <a:endParaRPr lang="en-GB" altLang="zh-CN" dirty="0"/>
          </a:p>
          <a:p>
            <a:r>
              <a:rPr lang="zh-CN" altLang="en-US" dirty="0"/>
              <a:t>透過</a:t>
            </a:r>
            <a:r>
              <a:rPr lang="en-US" altLang="zh-CN" dirty="0"/>
              <a:t>email </a:t>
            </a:r>
            <a:r>
              <a:rPr lang="zh-CN" altLang="en-US" dirty="0"/>
              <a:t>把開通方法發給父母</a:t>
            </a:r>
            <a:endParaRPr lang="en-GB" altLang="zh-CN" dirty="0"/>
          </a:p>
          <a:p>
            <a:r>
              <a:rPr lang="zh-CN" altLang="en-US" dirty="0"/>
              <a:t>到達後，可以研究網絡流暢程度</a:t>
            </a:r>
            <a:endParaRPr lang="en-US" dirty="0"/>
          </a:p>
        </p:txBody>
      </p:sp>
      <p:pic>
        <p:nvPicPr>
          <p:cNvPr id="4" name="Picture 3" descr="Screen Shot 2018-03-22 at 12.51.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19" y="2842815"/>
            <a:ext cx="5843269" cy="381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6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6D98-9829-44A0-8B7F-121C6DEA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監護人工作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76D13-00D4-4C60-9E77-8A1CE18E7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GB" sz="3200" dirty="0"/>
              <a:t>在</a:t>
            </a:r>
            <a:r>
              <a:rPr lang="zh-CN" altLang="en-US" sz="3200" dirty="0"/>
              <a:t>英照顧</a:t>
            </a:r>
            <a:endParaRPr lang="en-GB" altLang="zh-CN" sz="3200" dirty="0"/>
          </a:p>
          <a:p>
            <a:r>
              <a:rPr lang="zh-CN" altLang="en-US" sz="3200" dirty="0"/>
              <a:t>監護人主要負責學校聯絡</a:t>
            </a:r>
            <a:r>
              <a:rPr lang="en-US" altLang="zh-CN" sz="3200" dirty="0"/>
              <a:t>, </a:t>
            </a:r>
            <a:r>
              <a:rPr lang="zh-CN" altLang="en-US" sz="3200" dirty="0"/>
              <a:t>簡單如</a:t>
            </a:r>
            <a:r>
              <a:rPr lang="en-US" altLang="zh-CN" sz="3200" dirty="0"/>
              <a:t>:</a:t>
            </a:r>
            <a:r>
              <a:rPr lang="zh-CN" altLang="en-US" sz="3200" dirty="0"/>
              <a:t>假期安排，同意書等</a:t>
            </a:r>
            <a:endParaRPr lang="en-GB" altLang="zh-CN" sz="3200" dirty="0"/>
          </a:p>
          <a:p>
            <a:r>
              <a:rPr lang="zh-CN" altLang="en-US" sz="3200" dirty="0"/>
              <a:t>嚴重如：</a:t>
            </a:r>
            <a:r>
              <a:rPr lang="en-GB" altLang="zh-CN" sz="3200" dirty="0"/>
              <a:t>Homesick, </a:t>
            </a:r>
            <a:r>
              <a:rPr lang="zh-CN" altLang="en-US" sz="3200" dirty="0"/>
              <a:t>生病</a:t>
            </a:r>
            <a:r>
              <a:rPr lang="en-US" altLang="zh-CN" sz="3200" dirty="0"/>
              <a:t>, </a:t>
            </a:r>
            <a:r>
              <a:rPr lang="zh-CN" altLang="en-US" sz="3200" dirty="0"/>
              <a:t>學業問題</a:t>
            </a:r>
            <a:r>
              <a:rPr lang="en-US" altLang="zh-CN" sz="3200" dirty="0"/>
              <a:t>, </a:t>
            </a:r>
            <a:r>
              <a:rPr lang="zh-CN" altLang="en-US" sz="3200" dirty="0"/>
              <a:t>學校和父母需要第三者來交代事情和查詢意見</a:t>
            </a:r>
            <a:endParaRPr lang="en-GB" altLang="zh-CN" sz="3200" dirty="0"/>
          </a:p>
          <a:p>
            <a:r>
              <a:rPr lang="zh-CN" altLang="en-US" sz="3200" dirty="0"/>
              <a:t>學生多一個前輩可以問問題</a:t>
            </a:r>
            <a:endParaRPr lang="en-GB" altLang="zh-CN" sz="3200" dirty="0"/>
          </a:p>
          <a:p>
            <a:r>
              <a:rPr lang="zh-CN" altLang="en-US" sz="3200" dirty="0"/>
              <a:t>安排假期住宿</a:t>
            </a:r>
            <a:endParaRPr lang="en-GB" altLang="zh-CN" sz="3200" dirty="0"/>
          </a:p>
          <a:p>
            <a:r>
              <a:rPr lang="zh-CN" altLang="en-US" sz="3200" dirty="0"/>
              <a:t>疫情期間所有有關安排</a:t>
            </a:r>
            <a:r>
              <a:rPr lang="zh-TW" altLang="en-US" sz="3200" dirty="0"/>
              <a:t> （臨時住宿，檢測，特發處理）</a:t>
            </a:r>
            <a:endParaRPr lang="en-GB" altLang="zh-TW" sz="3200" dirty="0"/>
          </a:p>
          <a:p>
            <a:r>
              <a:rPr lang="zh-TW" altLang="en-US" sz="3200" dirty="0"/>
              <a:t>可代辦簽證 （</a:t>
            </a:r>
            <a:r>
              <a:rPr lang="en-US" altLang="zh-TW" sz="3200" dirty="0"/>
              <a:t>$950</a:t>
            </a:r>
            <a:r>
              <a:rPr lang="zh-TW" altLang="en-US" sz="3200" dirty="0"/>
              <a:t>行政費用）</a:t>
            </a:r>
            <a:endParaRPr lang="en-GB" altLang="zh-CN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3925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BD51-7A1E-9148-95F2-BA4A53E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疫情特別安排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166D-6ED3-B64D-8D51-04FBA0F73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住宿</a:t>
            </a:r>
            <a:r>
              <a:rPr lang="zh-TW" altLang="en-US" dirty="0"/>
              <a:t>：如學校開放校園，可以臨時更改住宿</a:t>
            </a:r>
            <a:endParaRPr lang="en-GB" altLang="zh-TW" dirty="0"/>
          </a:p>
          <a:p>
            <a:r>
              <a:rPr lang="zh-TW" altLang="en-US" dirty="0"/>
              <a:t>出發和回港安排：我們有香港和英國化驗所合作，可以安排任何有關出遊檢測 </a:t>
            </a:r>
            <a:r>
              <a:rPr lang="en-US" altLang="zh-TW" dirty="0"/>
              <a:t>100%</a:t>
            </a:r>
            <a:r>
              <a:rPr lang="zh-TW" altLang="en-US" dirty="0"/>
              <a:t>可以出發</a:t>
            </a:r>
            <a:endParaRPr lang="en-GB" altLang="zh-TW" dirty="0"/>
          </a:p>
          <a:p>
            <a:r>
              <a:rPr lang="zh-TW" altLang="en-US" dirty="0"/>
              <a:t>如家長未能陪學生開學，我們會派代表從機場接機出發送到學校開學</a:t>
            </a:r>
            <a:r>
              <a:rPr lang="en-US" altLang="zh-TW" dirty="0"/>
              <a:t> (</a:t>
            </a:r>
            <a:r>
              <a:rPr lang="zh-TW" altLang="en-US" dirty="0"/>
              <a:t>會報價收費）</a:t>
            </a:r>
            <a:endParaRPr lang="en-GB" altLang="zh-TW" dirty="0"/>
          </a:p>
          <a:p>
            <a:r>
              <a:rPr lang="zh-TW" altLang="en-US" dirty="0"/>
              <a:t>定期</a:t>
            </a:r>
            <a:r>
              <a:rPr lang="en-US" altLang="zh-TW" dirty="0"/>
              <a:t>zoom</a:t>
            </a:r>
            <a:r>
              <a:rPr lang="zh-TW" altLang="en-US" dirty="0"/>
              <a:t> 會面 和大家分享最新英國情況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住宿安排</a:t>
            </a:r>
            <a:r>
              <a:rPr lang="zh-TW" altLang="en-US" dirty="0"/>
              <a:t> （</a:t>
            </a:r>
            <a:r>
              <a:rPr lang="en-US" altLang="zh-TW" dirty="0"/>
              <a:t>5</a:t>
            </a:r>
            <a:r>
              <a:rPr lang="zh-TW" altLang="en-US" dirty="0"/>
              <a:t>月特別講座）</a:t>
            </a:r>
            <a:r>
              <a:rPr lang="en-US" altLang="zh-TW" dirty="0"/>
              <a:t>/</a:t>
            </a:r>
            <a:r>
              <a:rPr lang="zh-TW" altLang="en-US" dirty="0"/>
              <a:t>公司條文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7" y="1600200"/>
            <a:ext cx="4962377" cy="4534381"/>
          </a:xfrm>
        </p:spPr>
        <p:txBody>
          <a:bodyPr>
            <a:normAutofit/>
          </a:bodyPr>
          <a:lstStyle/>
          <a:p>
            <a:r>
              <a:rPr kumimoji="1" lang="zh-CN" altLang="en-US" sz="2200" dirty="0"/>
              <a:t>大約</a:t>
            </a:r>
            <a:r>
              <a:rPr kumimoji="1" lang="en-GB" altLang="zh-CN" sz="2200" dirty="0"/>
              <a:t>5-6</a:t>
            </a:r>
            <a:r>
              <a:rPr kumimoji="1" lang="zh-CN" altLang="en-US" sz="2200" dirty="0"/>
              <a:t>月時候會透過</a:t>
            </a:r>
            <a:r>
              <a:rPr kumimoji="1" lang="en-US" altLang="zh-CN" sz="2200" dirty="0"/>
              <a:t>email </a:t>
            </a:r>
            <a:r>
              <a:rPr kumimoji="1" lang="zh-CN" altLang="en-US" sz="2200" dirty="0"/>
              <a:t>發出住宿申請表格</a:t>
            </a:r>
            <a:r>
              <a:rPr kumimoji="1" lang="en-US" altLang="zh-CN" sz="2200" dirty="0"/>
              <a:t>, </a:t>
            </a:r>
            <a:r>
              <a:rPr kumimoji="1" lang="zh-CN" altLang="en-US" sz="2200" dirty="0"/>
              <a:t>請填妥</a:t>
            </a:r>
            <a:r>
              <a:rPr kumimoji="1" lang="zh-TW" altLang="en-US" sz="2200" dirty="0"/>
              <a:t>，</a:t>
            </a:r>
            <a:r>
              <a:rPr kumimoji="1" lang="en-US" altLang="zh-TW" sz="2200" dirty="0"/>
              <a:t>7/8</a:t>
            </a:r>
            <a:r>
              <a:rPr kumimoji="1" lang="zh-TW" altLang="en-US" sz="2200" dirty="0"/>
              <a:t>月會收到配對寄宿家庭通知</a:t>
            </a:r>
            <a:endParaRPr kumimoji="1" lang="en-GB" altLang="zh-CN" sz="2200" dirty="0"/>
          </a:p>
          <a:p>
            <a:r>
              <a:rPr kumimoji="1" lang="zh-CN" altLang="en-US" sz="2200" dirty="0"/>
              <a:t>需要和學生商量關於來年住宿安排</a:t>
            </a:r>
            <a:endParaRPr kumimoji="1" lang="en-GB" altLang="zh-CN" sz="2200" dirty="0"/>
          </a:p>
          <a:p>
            <a:r>
              <a:rPr lang="zh-CN" altLang="en-US" sz="2200" dirty="0"/>
              <a:t>詳細住宿安排等將會</a:t>
            </a:r>
            <a:r>
              <a:rPr lang="en-US" altLang="zh-TW" sz="2200" dirty="0"/>
              <a:t>5</a:t>
            </a:r>
            <a:r>
              <a:rPr lang="zh-TW" altLang="en-US" sz="2200" dirty="0"/>
              <a:t>月由我們</a:t>
            </a:r>
            <a:r>
              <a:rPr lang="en-US" altLang="zh-TW" sz="2200" dirty="0"/>
              <a:t>host</a:t>
            </a:r>
            <a:r>
              <a:rPr lang="zh-TW" altLang="en-US" sz="2200" dirty="0"/>
              <a:t> </a:t>
            </a:r>
            <a:r>
              <a:rPr lang="en-US" altLang="zh-TW" sz="2200" dirty="0"/>
              <a:t>family</a:t>
            </a:r>
            <a:r>
              <a:rPr lang="zh-TW" altLang="en-US" sz="2200" dirty="0"/>
              <a:t> </a:t>
            </a:r>
            <a:r>
              <a:rPr lang="en-US" altLang="zh-TW" sz="2200" dirty="0" err="1"/>
              <a:t>co-ordinator</a:t>
            </a:r>
            <a:r>
              <a:rPr lang="zh-TW" altLang="en-US" sz="2200" dirty="0"/>
              <a:t> </a:t>
            </a:r>
            <a:r>
              <a:rPr lang="en-US" altLang="zh-TW" sz="2200" dirty="0"/>
              <a:t>Gwyn</a:t>
            </a:r>
            <a:r>
              <a:rPr lang="zh-TW" altLang="en-US" sz="2200" dirty="0"/>
              <a:t> </a:t>
            </a:r>
            <a:r>
              <a:rPr lang="en-US" altLang="zh-TW" sz="2200" dirty="0"/>
              <a:t>Phillips</a:t>
            </a:r>
            <a:r>
              <a:rPr lang="zh-TW" altLang="en-US" sz="2200" dirty="0"/>
              <a:t> 講解（英文日後有中文字幕）</a:t>
            </a:r>
            <a:endParaRPr kumimoji="1" lang="en-GB" altLang="zh-CN" sz="2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841E70-298F-414F-BD57-A72A812DA52C}"/>
              </a:ext>
            </a:extLst>
          </p:cNvPr>
          <p:cNvSpPr txBox="1">
            <a:spLocks/>
          </p:cNvSpPr>
          <p:nvPr/>
        </p:nvSpPr>
        <p:spPr>
          <a:xfrm>
            <a:off x="6832226" y="1600200"/>
            <a:ext cx="4777182" cy="4291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kumimoji="1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kumimoji="1"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kumimoji="1"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kumimoji="1"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kumimoji="1"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所有公司有關條文</a:t>
            </a:r>
            <a:r>
              <a:rPr lang="zh-TW" altLang="en-US"/>
              <a:t>等上載網頁</a:t>
            </a:r>
            <a:endParaRPr lang="en-GB" altLang="zh-TW"/>
          </a:p>
          <a:p>
            <a:r>
              <a:rPr lang="zh-TW" altLang="en-US"/>
              <a:t>將會</a:t>
            </a:r>
            <a:r>
              <a:rPr lang="en-US" altLang="zh-TW"/>
              <a:t>7</a:t>
            </a:r>
            <a:r>
              <a:rPr lang="zh-TW" altLang="en-US"/>
              <a:t>月發放學生和家長手冊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46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溝通方法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GB" sz="3200" dirty="0"/>
              <a:t>所有</a:t>
            </a:r>
            <a:r>
              <a:rPr kumimoji="1" lang="en-US" altLang="zh-TW" sz="3200" dirty="0"/>
              <a:t>diamond</a:t>
            </a:r>
            <a:r>
              <a:rPr kumimoji="1" lang="zh-TW" altLang="en-US" sz="3200" dirty="0"/>
              <a:t> 家長都有個別</a:t>
            </a:r>
            <a:r>
              <a:rPr kumimoji="1" lang="en-US" altLang="zh-TW" sz="3200" dirty="0" err="1"/>
              <a:t>whatsapp</a:t>
            </a:r>
            <a:r>
              <a:rPr kumimoji="1" lang="zh-TW" altLang="en-US" sz="3200" dirty="0"/>
              <a:t> </a:t>
            </a:r>
            <a:r>
              <a:rPr kumimoji="1" lang="en-US" altLang="zh-TW" sz="3200" dirty="0"/>
              <a:t>/</a:t>
            </a:r>
            <a:r>
              <a:rPr kumimoji="1" lang="zh-TW" altLang="en-US" sz="3200" dirty="0"/>
              <a:t> </a:t>
            </a:r>
            <a:r>
              <a:rPr kumimoji="1" lang="en-US" altLang="zh-TW" sz="3200" dirty="0"/>
              <a:t>signal</a:t>
            </a:r>
            <a:r>
              <a:rPr kumimoji="1" lang="zh-TW" altLang="en-US" sz="3200" dirty="0"/>
              <a:t> </a:t>
            </a:r>
            <a:r>
              <a:rPr kumimoji="1" lang="en-US" altLang="zh-TW" sz="3200" dirty="0"/>
              <a:t>group</a:t>
            </a:r>
          </a:p>
          <a:p>
            <a:r>
              <a:rPr lang="ja-JP" altLang="en-US" sz="3200"/>
              <a:t>所有家長也可以透過公司</a:t>
            </a:r>
            <a:r>
              <a:rPr lang="en-US" altLang="zh-TW" sz="3200" dirty="0" err="1"/>
              <a:t>whatsapp</a:t>
            </a:r>
            <a:r>
              <a:rPr lang="zh-TW" altLang="en-US" sz="3200" dirty="0"/>
              <a:t> </a:t>
            </a:r>
            <a:r>
              <a:rPr lang="en-US" altLang="zh-TW" sz="3200" dirty="0"/>
              <a:t>+852</a:t>
            </a:r>
            <a:r>
              <a:rPr lang="zh-TW" altLang="en-US" sz="3200" dirty="0"/>
              <a:t> </a:t>
            </a:r>
            <a:r>
              <a:rPr lang="en-US" altLang="zh-TW" sz="3200" dirty="0"/>
              <a:t>6810</a:t>
            </a:r>
            <a:r>
              <a:rPr lang="zh-TW" altLang="en-US" sz="3200" dirty="0"/>
              <a:t> </a:t>
            </a:r>
            <a:r>
              <a:rPr lang="en-US" altLang="zh-TW" sz="3200" dirty="0"/>
              <a:t>8836</a:t>
            </a:r>
            <a:r>
              <a:rPr lang="zh-TW" altLang="en-US" sz="3200" dirty="0"/>
              <a:t>聯絡</a:t>
            </a:r>
            <a:endParaRPr lang="en-GB" altLang="zh-TW" sz="3200" dirty="0"/>
          </a:p>
          <a:p>
            <a:r>
              <a:rPr kumimoji="1" lang="zh-TW" altLang="en-US" sz="3200" dirty="0"/>
              <a:t>主要事情，例如帳單等請用</a:t>
            </a:r>
            <a:r>
              <a:rPr kumimoji="1" lang="en-US" altLang="zh-TW" sz="3200" dirty="0"/>
              <a:t>email</a:t>
            </a:r>
            <a:r>
              <a:rPr kumimoji="1" lang="zh-TW" altLang="en-US" sz="3200" dirty="0"/>
              <a:t> 聯絡</a:t>
            </a:r>
            <a:endParaRPr kumimoji="1" lang="en-GB" altLang="zh-TW" sz="3200" dirty="0"/>
          </a:p>
          <a:p>
            <a:r>
              <a:rPr lang="ja-JP" altLang="en-US" sz="3200"/>
              <a:t>週末回覆會比較慢</a:t>
            </a:r>
            <a:r>
              <a:rPr lang="zh-TW" altLang="en-US" sz="3200" dirty="0"/>
              <a:t>，請注意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8416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6E2B-9C8D-4CEA-8A8C-65B17519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謝謝</a:t>
            </a:r>
            <a:endParaRPr lang="en-GB" dirty="0"/>
          </a:p>
        </p:txBody>
      </p:sp>
      <p:pic>
        <p:nvPicPr>
          <p:cNvPr id="5" name="Content Placeholder 4" descr="A person standing posing for the camera&#10;&#10;Description generated with very high confidence">
            <a:extLst>
              <a:ext uri="{FF2B5EF4-FFF2-40B4-BE49-F238E27FC236}">
                <a16:creationId xmlns:a16="http://schemas.microsoft.com/office/drawing/2014/main" id="{3C8EE94A-5D1D-4D0F-9B34-EA701DF4B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44" y="1716260"/>
            <a:ext cx="5486242" cy="4114682"/>
          </a:xfrm>
        </p:spPr>
      </p:pic>
      <p:pic>
        <p:nvPicPr>
          <p:cNvPr id="7" name="Picture 6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5BF9EBB0-83FF-4B83-8917-3CD684964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26" y="1618821"/>
            <a:ext cx="3232170" cy="430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4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5D6F-C311-4603-91BE-6E10CDAB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流程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C4924-64AA-4AF9-B8B1-CA300D397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3200" dirty="0"/>
              <a:t>英國寄宿學校須知</a:t>
            </a:r>
          </a:p>
          <a:p>
            <a:r>
              <a:rPr lang="zh-TW" altLang="en-US" sz="3200" dirty="0"/>
              <a:t>機票預訂</a:t>
            </a:r>
          </a:p>
          <a:p>
            <a:r>
              <a:rPr lang="zh-TW" altLang="en-US" sz="3200" dirty="0"/>
              <a:t>訂造校服</a:t>
            </a:r>
          </a:p>
          <a:p>
            <a:r>
              <a:rPr lang="zh-TW" altLang="en-US" sz="3200" dirty="0"/>
              <a:t>入學文件的處理</a:t>
            </a:r>
          </a:p>
          <a:p>
            <a:r>
              <a:rPr lang="zh-TW" altLang="en-US" sz="3200" dirty="0"/>
              <a:t>開學細節</a:t>
            </a:r>
            <a:endParaRPr lang="en-GB" altLang="zh-TW" sz="3200" dirty="0"/>
          </a:p>
          <a:p>
            <a:r>
              <a:rPr lang="zh-TW" altLang="en-US" sz="3200" dirty="0"/>
              <a:t>疫情期間處理</a:t>
            </a:r>
          </a:p>
          <a:p>
            <a:r>
              <a:rPr lang="zh-TW" altLang="en-US" sz="3200" dirty="0"/>
              <a:t>監護人如何協助家長和學生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50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D74E-87DC-4EF7-AA23-F40C3C64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購買機票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C593-C33D-43EA-8D24-B77D2C3AC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1500" y="1444532"/>
            <a:ext cx="4756375" cy="5129888"/>
          </a:xfrm>
        </p:spPr>
        <p:txBody>
          <a:bodyPr>
            <a:noAutofit/>
          </a:bodyPr>
          <a:lstStyle/>
          <a:p>
            <a:r>
              <a:rPr lang="zh-CN" altLang="en-US" dirty="0"/>
              <a:t>看清楚學校提供的</a:t>
            </a:r>
            <a:r>
              <a:rPr lang="en-GB" altLang="zh-CN" dirty="0"/>
              <a:t>Term Dates </a:t>
            </a:r>
          </a:p>
          <a:p>
            <a:r>
              <a:rPr lang="zh-CN" altLang="en-US" dirty="0"/>
              <a:t>由於疫情關係</a:t>
            </a:r>
            <a:r>
              <a:rPr lang="zh-TW" altLang="en-US" dirty="0"/>
              <a:t>，英國需要所有入境旅客隔離</a:t>
            </a:r>
            <a:r>
              <a:rPr lang="en-US" altLang="zh-TW" dirty="0"/>
              <a:t>10</a:t>
            </a:r>
            <a:r>
              <a:rPr lang="zh-TW" altLang="en-US" dirty="0"/>
              <a:t>天</a:t>
            </a:r>
            <a:r>
              <a:rPr lang="en-US" altLang="zh-TW" baseline="30000" dirty="0"/>
              <a:t>1</a:t>
            </a:r>
            <a:r>
              <a:rPr lang="zh-TW" altLang="en-US" baseline="30000" dirty="0"/>
              <a:t> </a:t>
            </a:r>
            <a:r>
              <a:rPr lang="en-US" altLang="zh-TW" baseline="30000" dirty="0"/>
              <a:t>2</a:t>
            </a:r>
          </a:p>
          <a:p>
            <a:r>
              <a:rPr lang="zh-TW" altLang="en-US" baseline="30000" dirty="0"/>
              <a:t>英航每天都有飛機，國泰</a:t>
            </a:r>
            <a:r>
              <a:rPr lang="en-US" altLang="zh-TW" baseline="30000" dirty="0"/>
              <a:t>/</a:t>
            </a:r>
            <a:r>
              <a:rPr lang="zh-TW" altLang="en-GB" baseline="30000" dirty="0"/>
              <a:t>維珍</a:t>
            </a:r>
            <a:r>
              <a:rPr lang="zh-TW" altLang="en-US" baseline="30000" dirty="0"/>
              <a:t>一個禮拜</a:t>
            </a:r>
            <a:r>
              <a:rPr lang="en-US" altLang="zh-TW" baseline="30000" dirty="0"/>
              <a:t>3-4</a:t>
            </a:r>
            <a:r>
              <a:rPr lang="zh-TW" altLang="en-US" baseline="30000" dirty="0"/>
              <a:t>班左右</a:t>
            </a:r>
            <a:endParaRPr lang="en-GB" altLang="zh-TW" baseline="30000" dirty="0"/>
          </a:p>
          <a:p>
            <a:r>
              <a:rPr lang="zh-TW" altLang="en-US" baseline="30000" dirty="0"/>
              <a:t>如果香港繼續隔離，學校容許早走</a:t>
            </a:r>
            <a:endParaRPr lang="en-GB" altLang="zh-TW" baseline="30000" dirty="0"/>
          </a:p>
          <a:p>
            <a:r>
              <a:rPr lang="en-US" altLang="zh-TW" baseline="30000" dirty="0"/>
              <a:t>Half-term</a:t>
            </a:r>
            <a:r>
              <a:rPr lang="zh-TW" altLang="en-US" baseline="30000" dirty="0"/>
              <a:t> 需要留在英國</a:t>
            </a:r>
            <a:endParaRPr lang="en-GB" altLang="zh-TW" baseline="30000" dirty="0"/>
          </a:p>
          <a:p>
            <a:r>
              <a:rPr lang="zh-TW" altLang="en-US" baseline="30000" dirty="0"/>
              <a:t>疫情下機票可以免費改期</a:t>
            </a:r>
            <a:endParaRPr lang="en-GB" altLang="zh-TW" baseline="30000" dirty="0"/>
          </a:p>
          <a:p>
            <a:r>
              <a:rPr lang="zh-TW" altLang="en-US" baseline="30000" dirty="0"/>
              <a:t>先考慮會不會陪子女開學，如不會，先預定同日到達開學的機票</a:t>
            </a:r>
            <a:endParaRPr lang="en-GB" altLang="zh-TW" baseline="30000" dirty="0"/>
          </a:p>
          <a:p>
            <a:endParaRPr lang="en-US" baseline="30000" dirty="0"/>
          </a:p>
          <a:p>
            <a:r>
              <a:rPr lang="en-US" altLang="zh-TW" baseline="30000" dirty="0"/>
              <a:t>1.</a:t>
            </a:r>
            <a:r>
              <a:rPr lang="zh-TW" altLang="en-US" baseline="30000" dirty="0"/>
              <a:t> 可以付費提早結束隔離（</a:t>
            </a:r>
            <a:r>
              <a:rPr lang="en-US" altLang="zh-TW" baseline="30000" dirty="0"/>
              <a:t>test</a:t>
            </a:r>
            <a:r>
              <a:rPr lang="zh-TW" altLang="en-US" baseline="30000" dirty="0"/>
              <a:t> </a:t>
            </a:r>
            <a:r>
              <a:rPr lang="en-US" altLang="zh-TW" baseline="30000" dirty="0"/>
              <a:t>to</a:t>
            </a:r>
            <a:r>
              <a:rPr lang="zh-TW" altLang="en-US" baseline="30000" dirty="0"/>
              <a:t> </a:t>
            </a:r>
            <a:r>
              <a:rPr lang="en-US" altLang="zh-TW" baseline="30000" dirty="0"/>
              <a:t>release)</a:t>
            </a:r>
          </a:p>
          <a:p>
            <a:r>
              <a:rPr lang="en-US" altLang="zh-TW" baseline="30000" dirty="0"/>
              <a:t>2</a:t>
            </a:r>
            <a:r>
              <a:rPr lang="zh-TW" altLang="en-US" baseline="30000" dirty="0"/>
              <a:t>有機會有紅綠燈旅遊形同，綠燈地區免除隔離</a:t>
            </a:r>
            <a:endParaRPr lang="en-GB" baseline="300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0F9B59F-CADC-7449-82B1-44B8E2108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658657"/>
            <a:ext cx="3022600" cy="1409700"/>
          </a:xfrm>
          <a:prstGeom prst="rect">
            <a:avLst/>
          </a:prstGeom>
        </p:spPr>
      </p:pic>
      <p:pic>
        <p:nvPicPr>
          <p:cNvPr id="9" name="Content Placeholder 8" descr="Graphical user interface, table, Teams&#10;&#10;Description automatically generated">
            <a:extLst>
              <a:ext uri="{FF2B5EF4-FFF2-40B4-BE49-F238E27FC236}">
                <a16:creationId xmlns:a16="http://schemas.microsoft.com/office/drawing/2014/main" id="{C76B728C-C0CD-7F45-8C68-7BF280AD26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479575"/>
            <a:ext cx="5121275" cy="2584650"/>
          </a:xfrm>
        </p:spPr>
      </p:pic>
    </p:spTree>
    <p:extLst>
      <p:ext uri="{BB962C8B-B14F-4D97-AF65-F5344CB8AC3E}">
        <p14:creationId xmlns:p14="http://schemas.microsoft.com/office/powerpoint/2010/main" val="72519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8EE6-3936-4232-972A-B6B68669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6</a:t>
            </a:r>
            <a:r>
              <a:rPr lang="zh-CN" altLang="en-US" dirty="0"/>
              <a:t>月前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1D4AE-637F-4B18-8881-BB733FE7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600201"/>
            <a:ext cx="11929404" cy="4322297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已購買</a:t>
            </a:r>
            <a:r>
              <a:rPr lang="en-GB" altLang="zh-CN" sz="2800" dirty="0"/>
              <a:t>9</a:t>
            </a:r>
            <a:r>
              <a:rPr lang="zh-CN" altLang="en-US" sz="2800" dirty="0"/>
              <a:t>月</a:t>
            </a:r>
            <a:r>
              <a:rPr lang="en-GB" altLang="zh-CN" sz="2800" dirty="0"/>
              <a:t>/12</a:t>
            </a:r>
            <a:r>
              <a:rPr lang="zh-CN" altLang="en-US" sz="2800" dirty="0"/>
              <a:t>月來回機票</a:t>
            </a:r>
            <a:endParaRPr lang="en-GB" altLang="zh-CN" sz="2800" dirty="0"/>
          </a:p>
          <a:p>
            <a:r>
              <a:rPr lang="zh-CN" altLang="en-US" sz="2800" dirty="0"/>
              <a:t>決定是否陪同學生開學，日期和回程安排 不需要多停留英國</a:t>
            </a:r>
            <a:endParaRPr lang="en-GB" altLang="zh-CN" sz="2800" dirty="0"/>
          </a:p>
          <a:p>
            <a:r>
              <a:rPr lang="zh-CN" altLang="en-US" sz="2800" dirty="0"/>
              <a:t>準備通知香港學校會退學</a:t>
            </a:r>
            <a:r>
              <a:rPr lang="zh-TW" altLang="en-US" sz="2800" dirty="0"/>
              <a:t> （</a:t>
            </a:r>
            <a:r>
              <a:rPr lang="zh-CN" altLang="en-US" sz="2800" dirty="0"/>
              <a:t>簽證有關</a:t>
            </a:r>
            <a:r>
              <a:rPr lang="zh-TW" altLang="en-US" sz="2800" dirty="0"/>
              <a:t>）</a:t>
            </a:r>
            <a:endParaRPr lang="en-GB" altLang="zh-CN" sz="2800" dirty="0"/>
          </a:p>
          <a:p>
            <a:r>
              <a:rPr lang="zh-CN" altLang="en-US" sz="2800" dirty="0"/>
              <a:t>如選擇科目包括一些不熟悉的科目，可試上補習</a:t>
            </a:r>
            <a:r>
              <a:rPr lang="zh-TW" altLang="en-US" sz="2800" dirty="0"/>
              <a:t>班</a:t>
            </a:r>
            <a:r>
              <a:rPr lang="zh-CN" altLang="en-US" sz="2800" dirty="0"/>
              <a:t> （例如法文，拉丁等）</a:t>
            </a:r>
            <a:endParaRPr lang="en-GB" altLang="zh-CN" sz="2800" dirty="0"/>
          </a:p>
          <a:p>
            <a:r>
              <a:rPr lang="en-GB" sz="2800" dirty="0"/>
              <a:t>*202</a:t>
            </a:r>
            <a:r>
              <a:rPr lang="en-US" altLang="zh-TW" sz="2800" dirty="0"/>
              <a:t>1</a:t>
            </a:r>
            <a:r>
              <a:rPr lang="zh-TW" altLang="en-US" sz="2800" dirty="0"/>
              <a:t> </a:t>
            </a:r>
            <a:r>
              <a:rPr lang="zh-CN" altLang="en-US" sz="2800" dirty="0"/>
              <a:t>大部分航空公司就提供免費改機票日期服務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3604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9008-1653-4021-A985-38F11C0F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US" altLang="zh-CN" dirty="0"/>
              <a:t>-7</a:t>
            </a:r>
            <a:r>
              <a:rPr lang="zh-CN" altLang="en-US" dirty="0"/>
              <a:t>月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F9673-A65D-4647-9194-D5C1F9F3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43" y="1672954"/>
            <a:ext cx="5003472" cy="4202914"/>
          </a:xfrm>
        </p:spPr>
        <p:txBody>
          <a:bodyPr/>
          <a:lstStyle/>
          <a:p>
            <a:r>
              <a:rPr lang="zh-CN" altLang="en-US" dirty="0"/>
              <a:t>收到</a:t>
            </a:r>
            <a:r>
              <a:rPr lang="en-GB" altLang="zh-CN" dirty="0"/>
              <a:t>Welcome Pack</a:t>
            </a:r>
          </a:p>
          <a:p>
            <a:endParaRPr lang="en-GB" altLang="zh-CN" dirty="0"/>
          </a:p>
          <a:p>
            <a:r>
              <a:rPr lang="zh-CN" altLang="en-US" dirty="0"/>
              <a:t>準備申請簽證</a:t>
            </a:r>
            <a:r>
              <a:rPr lang="zh-TW" altLang="en-US" dirty="0"/>
              <a:t>， 預約肺結核證明書，</a:t>
            </a:r>
            <a:r>
              <a:rPr lang="en-US" altLang="zh-TW" dirty="0" err="1"/>
              <a:t>cas</a:t>
            </a:r>
            <a:r>
              <a:rPr lang="zh-TW" altLang="en-US" dirty="0"/>
              <a:t> </a:t>
            </a:r>
            <a:r>
              <a:rPr lang="en-US" altLang="zh-TW" dirty="0"/>
              <a:t>letter,</a:t>
            </a:r>
            <a:r>
              <a:rPr lang="zh-TW" altLang="en-US" dirty="0"/>
              <a:t> </a:t>
            </a:r>
            <a:r>
              <a:rPr lang="zh-CN" altLang="en-US" dirty="0"/>
              <a:t>學校學歷證明信</a:t>
            </a:r>
            <a:r>
              <a:rPr lang="zh-TW" altLang="en-US" dirty="0"/>
              <a:t>，</a:t>
            </a:r>
            <a:r>
              <a:rPr lang="zh-CN" altLang="en-US" dirty="0"/>
              <a:t>網上申請</a:t>
            </a:r>
            <a:r>
              <a:rPr lang="zh-TW" altLang="en-US" dirty="0"/>
              <a:t>，</a:t>
            </a:r>
            <a:r>
              <a:rPr lang="zh-CN" altLang="en-US" dirty="0"/>
              <a:t>親自到簽證中心</a:t>
            </a:r>
            <a:r>
              <a:rPr lang="zh-TW" altLang="en-US" dirty="0"/>
              <a:t>，</a:t>
            </a:r>
            <a:r>
              <a:rPr lang="zh-CN" altLang="en-US" dirty="0"/>
              <a:t>全部文件需要正本</a:t>
            </a:r>
            <a:endParaRPr lang="en-GB" altLang="zh-CN" dirty="0"/>
          </a:p>
          <a:p>
            <a:pPr lvl="1"/>
            <a:endParaRPr lang="en-GB" altLang="zh-CN" dirty="0"/>
          </a:p>
          <a:p>
            <a:r>
              <a:rPr lang="zh-CN" altLang="en-US" dirty="0"/>
              <a:t>如果就讀</a:t>
            </a:r>
            <a:r>
              <a:rPr lang="en-US" altLang="zh-CN" dirty="0"/>
              <a:t>GCSE </a:t>
            </a:r>
            <a:r>
              <a:rPr lang="zh-CN" altLang="en-US" dirty="0"/>
              <a:t>或</a:t>
            </a:r>
            <a:r>
              <a:rPr lang="en-US" altLang="zh-CN" dirty="0"/>
              <a:t>A-level </a:t>
            </a:r>
            <a:r>
              <a:rPr lang="zh-CN" altLang="en-US" dirty="0"/>
              <a:t>需要完成選課</a:t>
            </a:r>
            <a:endParaRPr lang="en-GB" altLang="zh-CN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6FF42AF-E307-469D-B1D8-2C8C86A2D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92" y="1672954"/>
            <a:ext cx="5880910" cy="417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CA095-DF15-43F5-AD86-9EE1F3CE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Welcome Pack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38AC2-C0B9-468F-9DBD-D0E7E636D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367" y="1600200"/>
            <a:ext cx="5120640" cy="4716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/>
              <a:t>主要內容：</a:t>
            </a:r>
            <a:endParaRPr lang="en-GB" altLang="zh-CN" sz="2400" dirty="0"/>
          </a:p>
          <a:p>
            <a:r>
              <a:rPr lang="zh-CN" altLang="en-US" sz="2400" dirty="0"/>
              <a:t>課後活動選擇 ：</a:t>
            </a:r>
            <a:r>
              <a:rPr lang="en-GB" altLang="zh-CN" sz="2400" dirty="0"/>
              <a:t>Activities(</a:t>
            </a:r>
            <a:r>
              <a:rPr lang="zh-CN" altLang="en-US" sz="2400" dirty="0"/>
              <a:t>免費）</a:t>
            </a:r>
            <a:r>
              <a:rPr lang="en-GB" altLang="zh-CN" sz="2400" dirty="0"/>
              <a:t>,</a:t>
            </a:r>
            <a:r>
              <a:rPr lang="zh-CN" altLang="en-US" sz="2400" dirty="0"/>
              <a:t>音樂或收費課程</a:t>
            </a:r>
            <a:endParaRPr lang="en-GB" altLang="zh-CN" sz="2400" dirty="0"/>
          </a:p>
          <a:p>
            <a:r>
              <a:rPr lang="zh-CN" altLang="en-US" sz="2400" dirty="0"/>
              <a:t>宿舍簡介</a:t>
            </a:r>
            <a:endParaRPr lang="en-GB" altLang="zh-CN" sz="2400" dirty="0"/>
          </a:p>
          <a:p>
            <a:r>
              <a:rPr lang="zh-CN" altLang="en-US" sz="2400" dirty="0"/>
              <a:t>假期表格 </a:t>
            </a:r>
            <a:r>
              <a:rPr lang="en-US" altLang="zh-CN" sz="2400" dirty="0"/>
              <a:t>–</a:t>
            </a:r>
            <a:r>
              <a:rPr lang="zh-CN" altLang="en-US" sz="2400" dirty="0"/>
              <a:t>開學後填</a:t>
            </a:r>
            <a:endParaRPr lang="en-GB" altLang="zh-CN" sz="2400" dirty="0"/>
          </a:p>
          <a:p>
            <a:r>
              <a:rPr lang="zh-CN" altLang="en-US" sz="2400" dirty="0"/>
              <a:t>校服表</a:t>
            </a:r>
            <a:endParaRPr lang="en-GB" altLang="zh-CN" sz="2400" dirty="0"/>
          </a:p>
          <a:p>
            <a:r>
              <a:rPr lang="en-GB" altLang="zh-CN" sz="2400" dirty="0"/>
              <a:t>PRIVACY</a:t>
            </a:r>
          </a:p>
          <a:p>
            <a:r>
              <a:rPr lang="zh-CN" altLang="en-US" sz="2400" dirty="0"/>
              <a:t>醫療表格</a:t>
            </a:r>
            <a:endParaRPr lang="en-GB" altLang="zh-CN" sz="2400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C9827-E34C-4A2E-8030-0EAAE92260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監護人資料表格</a:t>
            </a:r>
            <a:endParaRPr lang="en-GB" altLang="zh-CN" sz="2400" dirty="0"/>
          </a:p>
          <a:p>
            <a:r>
              <a:rPr lang="zh-CN" altLang="en-US" sz="2400" dirty="0"/>
              <a:t>開學日安排</a:t>
            </a:r>
            <a:endParaRPr lang="en-GB" altLang="zh-CN" sz="2400" dirty="0"/>
          </a:p>
          <a:p>
            <a:r>
              <a:rPr lang="zh-CN" altLang="en-US" sz="2400" dirty="0"/>
              <a:t>文具列表 （例如計數機）</a:t>
            </a:r>
            <a:endParaRPr lang="en-GB" altLang="zh-CN" sz="2400" dirty="0"/>
          </a:p>
          <a:p>
            <a:r>
              <a:rPr lang="zh-CN" altLang="en-US" sz="2400" dirty="0"/>
              <a:t>家長同意書 （</a:t>
            </a:r>
            <a:r>
              <a:rPr lang="en-GB" altLang="zh-CN" sz="2400" dirty="0"/>
              <a:t>Internet/</a:t>
            </a:r>
            <a:r>
              <a:rPr lang="zh-CN" altLang="en-US" sz="2400" dirty="0"/>
              <a:t>電腦使用，校規，零用錢，使用學校設施，學校小店）</a:t>
            </a:r>
            <a:r>
              <a:rPr lang="en-US" altLang="zh-CN" sz="2400" dirty="0"/>
              <a:t>-</a:t>
            </a:r>
            <a:r>
              <a:rPr lang="zh-CN" altLang="en-US" sz="2400" dirty="0"/>
              <a:t>看清楚截止日期</a:t>
            </a:r>
            <a:endParaRPr lang="en-GB" altLang="zh-CN" sz="2400" dirty="0"/>
          </a:p>
          <a:p>
            <a:r>
              <a:rPr lang="zh-CN" altLang="en-US" sz="2400" dirty="0"/>
              <a:t>家長手冊</a:t>
            </a:r>
            <a:endParaRPr lang="en-GB" altLang="zh-CN" sz="2400" dirty="0"/>
          </a:p>
          <a:p>
            <a:r>
              <a:rPr lang="zh-CN" altLang="en-US" sz="2400" dirty="0"/>
              <a:t>拍照同意書</a:t>
            </a:r>
            <a:endParaRPr lang="en-GB" altLang="zh-CN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60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4624D-8A0A-4232-968B-41150790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校服</a:t>
            </a:r>
            <a:endParaRPr lang="en-GB" dirty="0"/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05454D9-00B0-4F20-82D7-4928145A00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2" y="2422991"/>
            <a:ext cx="2451311" cy="3309937"/>
          </a:xfrm>
        </p:spPr>
      </p:pic>
      <p:pic>
        <p:nvPicPr>
          <p:cNvPr id="8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4F8F4E2-161D-492C-AF2C-A538D4F299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82" y="2422991"/>
            <a:ext cx="2495568" cy="2695595"/>
          </a:xfrm>
        </p:spPr>
      </p:pic>
      <p:pic>
        <p:nvPicPr>
          <p:cNvPr id="10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A5B3BDA-EC87-4B0C-ADE4-DF22EA2AB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935" y="2317530"/>
            <a:ext cx="2643207" cy="37243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9F60E6-BE2E-44D4-A8D2-99836A54424C}"/>
              </a:ext>
            </a:extLst>
          </p:cNvPr>
          <p:cNvSpPr txBox="1"/>
          <p:nvPr/>
        </p:nvSpPr>
        <p:spPr>
          <a:xfrm>
            <a:off x="8865031" y="619932"/>
            <a:ext cx="3162846" cy="542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zh-CN" altLang="en-US" sz="2400" dirty="0"/>
              <a:t>一定要</a:t>
            </a:r>
            <a:r>
              <a:rPr lang="en-US" altLang="zh-CN" sz="2400" dirty="0"/>
              <a:t>check </a:t>
            </a:r>
            <a:r>
              <a:rPr lang="zh-CN" altLang="en-US" sz="2400" dirty="0"/>
              <a:t>是不是網上校服店還是校內店</a:t>
            </a:r>
            <a:endParaRPr lang="en-US" altLang="zh-CN" sz="2400" dirty="0"/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/>
              <a:t>需要提前預約（</a:t>
            </a:r>
            <a:r>
              <a:rPr lang="en-GB" altLang="zh-CN" sz="2400" dirty="0"/>
              <a:t>5</a:t>
            </a:r>
            <a:r>
              <a:rPr lang="zh-CN" altLang="en-US" sz="2400" dirty="0"/>
              <a:t>月開始）</a:t>
            </a:r>
            <a:endParaRPr lang="en-GB" altLang="zh-CN" sz="2400" dirty="0"/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/>
              <a:t>可以問同校師兄等關於校服</a:t>
            </a:r>
            <a:endParaRPr lang="en-GB" altLang="zh-CN" sz="2400" dirty="0"/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/>
              <a:t>可以考慮購買二手校服</a:t>
            </a:r>
            <a:endParaRPr lang="en-GB" altLang="zh-CN" sz="2400" dirty="0"/>
          </a:p>
          <a:p>
            <a:endParaRPr lang="en-GB" altLang="zh-CN" sz="2400" dirty="0"/>
          </a:p>
          <a:p>
            <a:endParaRPr lang="en-GB" altLang="zh-CN" sz="2400" dirty="0"/>
          </a:p>
          <a:p>
            <a:endParaRPr lang="en-GB" sz="2400" dirty="0"/>
          </a:p>
          <a:p>
            <a:pPr algn="ctr"/>
            <a:r>
              <a:rPr lang="zh-CN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FF00FF"/>
                </a:highlight>
              </a:rPr>
              <a:t>千萬不要沒有預約到校服店買校服</a:t>
            </a:r>
            <a:endParaRPr lang="en-GB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3684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8084A-FEB5-4855-817D-DE11B34C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個人物品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C9F7-2472-4D9C-AEA8-B993117B11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根據學校</a:t>
            </a:r>
            <a:r>
              <a:rPr lang="en-GB" altLang="zh-CN" sz="3200" dirty="0"/>
              <a:t>Welcome Pack </a:t>
            </a:r>
            <a:r>
              <a:rPr lang="zh-CN" altLang="en-US" sz="3200" dirty="0"/>
              <a:t>購買</a:t>
            </a:r>
            <a:endParaRPr lang="en-GB" altLang="zh-CN" sz="3200" dirty="0"/>
          </a:p>
          <a:p>
            <a:r>
              <a:rPr lang="zh-CN" altLang="en-US" sz="3200" dirty="0"/>
              <a:t>不要買超過的用品，如有需要可以網購或假期後帶回去</a:t>
            </a:r>
            <a:endParaRPr lang="en-GB" altLang="zh-CN" sz="3200" dirty="0"/>
          </a:p>
          <a:p>
            <a:r>
              <a:rPr lang="zh-CN" altLang="en-US" sz="3200" dirty="0"/>
              <a:t>注意宿舍可以使用的空間</a:t>
            </a:r>
            <a:endParaRPr lang="en-GB" sz="3200" dirty="0"/>
          </a:p>
        </p:txBody>
      </p:sp>
      <p:pic>
        <p:nvPicPr>
          <p:cNvPr id="6" name="Content Placeholder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D7207F6-F3CC-48E6-84A9-6AC0C3E886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" b="1449"/>
          <a:stretch>
            <a:fillRect/>
          </a:stretch>
        </p:blipFill>
        <p:spPr>
          <a:xfrm>
            <a:off x="5878672" y="1412928"/>
            <a:ext cx="5797513" cy="4917533"/>
          </a:xfrm>
        </p:spPr>
      </p:pic>
    </p:spTree>
    <p:extLst>
      <p:ext uri="{BB962C8B-B14F-4D97-AF65-F5344CB8AC3E}">
        <p14:creationId xmlns:p14="http://schemas.microsoft.com/office/powerpoint/2010/main" val="223144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0ED2-4D63-4467-B832-0B6D0FD7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醫療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EF28-AA0A-45AF-BC4F-E33F9AF754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sz="3200" dirty="0"/>
              <a:t>針卡記錄</a:t>
            </a:r>
            <a:endParaRPr lang="en-GB" altLang="zh-CN" sz="3200" dirty="0"/>
          </a:p>
          <a:p>
            <a:r>
              <a:rPr lang="zh-CN" altLang="en-US" sz="3200" dirty="0"/>
              <a:t>長期服用藥品記錄</a:t>
            </a:r>
            <a:endParaRPr lang="en-GB" altLang="zh-CN" sz="3200" dirty="0"/>
          </a:p>
          <a:p>
            <a:r>
              <a:rPr lang="zh-CN" altLang="en-US" sz="3200" dirty="0"/>
              <a:t>英國防疫針</a:t>
            </a:r>
            <a:endParaRPr lang="en-GB" altLang="zh-CN" sz="3200" dirty="0"/>
          </a:p>
          <a:p>
            <a:r>
              <a:rPr lang="zh-CN" altLang="en-US" sz="3200" dirty="0"/>
              <a:t>免費？</a:t>
            </a:r>
            <a:r>
              <a:rPr lang="en-US" altLang="zh-CN" sz="3200" dirty="0"/>
              <a:t>HPV /</a:t>
            </a:r>
            <a:r>
              <a:rPr lang="zh-CN" altLang="en-US" sz="3200" dirty="0"/>
              <a:t>腦炎</a:t>
            </a:r>
            <a:endParaRPr lang="en-GB" altLang="zh-CN" sz="3200" dirty="0"/>
          </a:p>
          <a:p>
            <a:r>
              <a:rPr lang="zh-CN" altLang="en-US" sz="3200" dirty="0"/>
              <a:t>平安藥</a:t>
            </a:r>
            <a:endParaRPr lang="en-GB" altLang="zh-CN" sz="3200" dirty="0"/>
          </a:p>
          <a:p>
            <a:r>
              <a:rPr lang="zh-CN" altLang="en-US" sz="3200" dirty="0"/>
              <a:t>敏感</a:t>
            </a:r>
            <a:endParaRPr lang="en-GB" altLang="zh-CN" sz="3200" dirty="0"/>
          </a:p>
          <a:p>
            <a:r>
              <a:rPr lang="zh-CN" altLang="en-US" sz="3200" dirty="0"/>
              <a:t>香港打</a:t>
            </a:r>
            <a:r>
              <a:rPr lang="en-US" altLang="zh-TW" sz="3200" dirty="0"/>
              <a:t>covid-19</a:t>
            </a:r>
            <a:r>
              <a:rPr lang="zh-CN" altLang="en-US" sz="3200" dirty="0"/>
              <a:t>疫苗</a:t>
            </a:r>
            <a:r>
              <a:rPr lang="zh-TW" altLang="en-US" sz="3200" dirty="0"/>
              <a:t>？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九成都是透過</a:t>
            </a:r>
            <a:r>
              <a:rPr lang="en-GB" altLang="zh-CN" dirty="0"/>
              <a:t>NHS (</a:t>
            </a:r>
            <a:r>
              <a:rPr lang="zh-CN" altLang="en-US" dirty="0"/>
              <a:t>國民保健</a:t>
            </a:r>
            <a:r>
              <a:rPr lang="en-US" altLang="zh-CN" dirty="0"/>
              <a:t>)</a:t>
            </a:r>
            <a:r>
              <a:rPr lang="zh-CN" altLang="en-US" dirty="0"/>
              <a:t>提供</a:t>
            </a:r>
            <a:endParaRPr lang="en-GB" altLang="zh-CN" dirty="0"/>
          </a:p>
          <a:p>
            <a:r>
              <a:rPr lang="zh-CN" altLang="en-US" dirty="0"/>
              <a:t>看醫生</a:t>
            </a:r>
            <a:r>
              <a:rPr lang="en-US" altLang="zh-CN" dirty="0"/>
              <a:t>, </a:t>
            </a:r>
            <a:r>
              <a:rPr lang="zh-CN" altLang="en-US" dirty="0"/>
              <a:t>牙醫</a:t>
            </a:r>
            <a:r>
              <a:rPr lang="en-US" altLang="zh-CN" dirty="0"/>
              <a:t>, </a:t>
            </a:r>
            <a:r>
              <a:rPr lang="zh-CN" altLang="en-US" dirty="0"/>
              <a:t>住院都不用收費</a:t>
            </a:r>
            <a:endParaRPr lang="en-GB" altLang="zh-CN" dirty="0"/>
          </a:p>
          <a:p>
            <a:r>
              <a:rPr lang="zh-CN" altLang="en-US" dirty="0"/>
              <a:t>有任何問題，一定</a:t>
            </a:r>
            <a:r>
              <a:rPr lang="zh-TW" altLang="en-US" dirty="0"/>
              <a:t>要</a:t>
            </a:r>
            <a:r>
              <a:rPr lang="zh-CN" altLang="en-US" dirty="0"/>
              <a:t>告訴學校（例如舍監，</a:t>
            </a:r>
            <a:r>
              <a:rPr lang="en-US" altLang="zh-CN" dirty="0"/>
              <a:t>Medical Centre</a:t>
            </a:r>
            <a:r>
              <a:rPr lang="zh-CN" altLang="zh-CN" dirty="0"/>
              <a:t>）</a:t>
            </a:r>
            <a:r>
              <a:rPr lang="zh-CN" altLang="en-US" dirty="0"/>
              <a:t>等來處理</a:t>
            </a:r>
            <a:endParaRPr lang="en-GB" altLang="zh-CN" dirty="0"/>
          </a:p>
          <a:p>
            <a:r>
              <a:rPr lang="zh-CN" altLang="en-US" dirty="0"/>
              <a:t>簡單的病</a:t>
            </a:r>
            <a:r>
              <a:rPr lang="en-US" altLang="zh-CN" dirty="0"/>
              <a:t>, </a:t>
            </a:r>
            <a:r>
              <a:rPr lang="zh-CN" altLang="en-US" dirty="0"/>
              <a:t>例如傷風感冒等提供止痛藥</a:t>
            </a:r>
            <a:r>
              <a:rPr lang="en-US" altLang="zh-CN" dirty="0"/>
              <a:t> </a:t>
            </a:r>
            <a:endParaRPr lang="en-GB" altLang="zh-CN" dirty="0"/>
          </a:p>
          <a:p>
            <a:r>
              <a:rPr lang="zh-CN" altLang="en-US" dirty="0"/>
              <a:t>需要時候學校會安排醫生</a:t>
            </a:r>
            <a:endParaRPr lang="en-GB" altLang="zh-CN" dirty="0"/>
          </a:p>
          <a:p>
            <a:r>
              <a:rPr lang="zh-CN" altLang="en-US" dirty="0"/>
              <a:t>如因為排期問題，學校醫務所會建議到私人診所</a:t>
            </a:r>
            <a:r>
              <a:rPr lang="en-US" altLang="zh-CN" dirty="0"/>
              <a:t> </a:t>
            </a:r>
            <a:r>
              <a:rPr lang="zh-CN" altLang="en-US" dirty="0"/>
              <a:t>（例如</a:t>
            </a:r>
            <a:r>
              <a:rPr lang="en-US" altLang="zh-CN" dirty="0"/>
              <a:t>Physio)</a:t>
            </a:r>
          </a:p>
          <a:p>
            <a:r>
              <a:rPr lang="zh-CN" altLang="en-US" dirty="0"/>
              <a:t>如果不滿意學校醫療安排，需要請假和監護人帶往倫敦看私家醫生</a:t>
            </a:r>
            <a:endParaRPr lang="en-GB" altLang="zh-CN" dirty="0"/>
          </a:p>
          <a:p>
            <a:r>
              <a:rPr lang="zh-CN" altLang="en-US" dirty="0"/>
              <a:t>如有長期病患紀錄一定要通知學校</a:t>
            </a:r>
            <a:endParaRPr lang="en-GB" altLang="zh-CN" dirty="0"/>
          </a:p>
          <a:p>
            <a:endParaRPr kumimoji="1" lang="ja-JP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DF9D73-5DB5-1648-8EA5-C3BBAA328D32}"/>
              </a:ext>
            </a:extLst>
          </p:cNvPr>
          <p:cNvSpPr/>
          <p:nvPr/>
        </p:nvSpPr>
        <p:spPr>
          <a:xfrm>
            <a:off x="732367" y="5591438"/>
            <a:ext cx="10572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請家長在學生生病時要平常心面對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985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8683</TotalTime>
  <Words>1019</Words>
  <Application>Microsoft Macintosh PowerPoint</Application>
  <PresentationFormat>Widescreen</PresentationFormat>
  <Paragraphs>132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News Gothic MT</vt:lpstr>
      <vt:lpstr>Wingdings 2</vt:lpstr>
      <vt:lpstr>Breeze</vt:lpstr>
      <vt:lpstr>監護人講座 開學前準備</vt:lpstr>
      <vt:lpstr>流程</vt:lpstr>
      <vt:lpstr>購買機票</vt:lpstr>
      <vt:lpstr>6月前</vt:lpstr>
      <vt:lpstr>5-7月</vt:lpstr>
      <vt:lpstr>Welcome Pack</vt:lpstr>
      <vt:lpstr>校服</vt:lpstr>
      <vt:lpstr>個人物品</vt:lpstr>
      <vt:lpstr>醫療</vt:lpstr>
      <vt:lpstr>私人保險和elite ACS 私家醫生</vt:lpstr>
      <vt:lpstr>電話卡</vt:lpstr>
      <vt:lpstr>監護人工作</vt:lpstr>
      <vt:lpstr>疫情特別安排</vt:lpstr>
      <vt:lpstr>住宿安排 （5月特別講座）/公司條文</vt:lpstr>
      <vt:lpstr>溝通方法</vt:lpstr>
      <vt:lpstr>謝謝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 Lee</dc:creator>
  <cp:lastModifiedBy>Eve Lee</cp:lastModifiedBy>
  <cp:revision>60</cp:revision>
  <cp:lastPrinted>2018-03-22T07:44:26Z</cp:lastPrinted>
  <dcterms:created xsi:type="dcterms:W3CDTF">2017-12-01T15:29:01Z</dcterms:created>
  <dcterms:modified xsi:type="dcterms:W3CDTF">2021-04-16T21:15:04Z</dcterms:modified>
</cp:coreProperties>
</file>